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77"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00"/>
    <a:srgbClr val="0092F6"/>
    <a:srgbClr val="0099FF"/>
    <a:srgbClr val="990000"/>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snapToGrid="0" snapToObjects="1">
      <p:cViewPr>
        <p:scale>
          <a:sx n="80" d="100"/>
          <a:sy n="80" d="100"/>
        </p:scale>
        <p:origin x="-396" y="-4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7"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2.pd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5803900"/>
            <a:ext cx="9144000" cy="1052718"/>
          </a:xfrm>
          <a:prstGeom prst="rect">
            <a:avLst/>
          </a:prstGeom>
          <a:solidFill>
            <a:schemeClr val="tx1"/>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8" name="Rectangle 7"/>
          <p:cNvSpPr/>
          <p:nvPr/>
        </p:nvSpPr>
        <p:spPr>
          <a:xfrm flipV="1">
            <a:off x="0" y="5778500"/>
            <a:ext cx="9144000" cy="50800"/>
          </a:xfrm>
          <a:prstGeom prst="rect">
            <a:avLst/>
          </a:prstGeom>
          <a:solidFill>
            <a:srgbClr val="FFCC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11" name="Picture 10" descr="Small Use Shield_GoldOnTran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5"/>
              <a:stretch>
                <a:fillRect/>
              </a:stretch>
            </p:blipFill>
          </mc:Choice>
          <mc:Fallback>
            <p:blipFill>
              <a:blip r:embed="rId6"/>
              <a:stretch>
                <a:fillRect/>
              </a:stretch>
            </p:blipFill>
          </mc:Fallback>
        </mc:AlternateContent>
        <p:spPr>
          <a:xfrm>
            <a:off x="8201027" y="238127"/>
            <a:ext cx="748239" cy="748239"/>
          </a:xfrm>
          <a:prstGeom prst="rect">
            <a:avLst/>
          </a:prstGeom>
        </p:spPr>
      </p:pic>
      <p:pic>
        <p:nvPicPr>
          <p:cNvPr id="14" name="Picture 6" descr="C:\Users\tharding\Desktop\Informal_Rossier_GoldOnTrans.png"/>
          <p:cNvPicPr>
            <a:picLocks noChangeAspect="1" noChangeArrowheads="1"/>
          </p:cNvPicPr>
          <p:nvPr userDrawn="1"/>
        </p:nvPicPr>
        <p:blipFill>
          <a:blip r:embed="rId7"/>
          <a:srcRect/>
          <a:stretch>
            <a:fillRect/>
          </a:stretch>
        </p:blipFill>
        <p:spPr bwMode="auto">
          <a:xfrm>
            <a:off x="190500" y="5883639"/>
            <a:ext cx="2752725" cy="963454"/>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838200"/>
            <a:ext cx="4821192" cy="461665"/>
          </a:xfrm>
          <a:prstGeom prst="rect">
            <a:avLst/>
          </a:prstGeom>
        </p:spPr>
        <p:txBody>
          <a:bodyPr wrap="none">
            <a:spAutoFit/>
          </a:bodyPr>
          <a:lstStyle/>
          <a:p>
            <a:r>
              <a:rPr lang="en-US" sz="2400" dirty="0" smtClean="0"/>
              <a:t>Innovate, Educate, and Transform</a:t>
            </a:r>
            <a:endParaRPr lang="en-US" sz="2400" dirty="0"/>
          </a:p>
        </p:txBody>
      </p:sp>
      <p:sp>
        <p:nvSpPr>
          <p:cNvPr id="3" name="Rectangle 2"/>
          <p:cNvSpPr/>
          <p:nvPr/>
        </p:nvSpPr>
        <p:spPr>
          <a:xfrm>
            <a:off x="381000" y="2209800"/>
            <a:ext cx="8763000" cy="1200329"/>
          </a:xfrm>
          <a:prstGeom prst="rect">
            <a:avLst/>
          </a:prstGeom>
        </p:spPr>
        <p:txBody>
          <a:bodyPr wrap="square">
            <a:spAutoFit/>
          </a:bodyPr>
          <a:lstStyle/>
          <a:p>
            <a:endParaRPr lang="en-US" sz="3600" dirty="0" smtClean="0"/>
          </a:p>
          <a:p>
            <a:r>
              <a:rPr lang="en-US" sz="3600" dirty="0" smtClean="0"/>
              <a:t> </a:t>
            </a:r>
            <a:endParaRPr lang="en-US" sz="3600" dirty="0"/>
          </a:p>
        </p:txBody>
      </p:sp>
      <p:sp>
        <p:nvSpPr>
          <p:cNvPr id="4" name="TextBox 3"/>
          <p:cNvSpPr txBox="1"/>
          <p:nvPr/>
        </p:nvSpPr>
        <p:spPr>
          <a:xfrm>
            <a:off x="914400" y="2743200"/>
            <a:ext cx="6629400" cy="1348061"/>
          </a:xfrm>
          <a:prstGeom prst="rect">
            <a:avLst/>
          </a:prstGeom>
          <a:noFill/>
        </p:spPr>
        <p:txBody>
          <a:bodyPr wrap="square" rtlCol="0">
            <a:spAutoFit/>
          </a:bodyPr>
          <a:lstStyle/>
          <a:p>
            <a:pPr lvl="0" algn="ctr">
              <a:spcBef>
                <a:spcPct val="20000"/>
              </a:spcBef>
              <a:defRPr/>
            </a:pPr>
            <a:r>
              <a:rPr lang="en-US" sz="2400" i="1" dirty="0">
                <a:solidFill>
                  <a:srgbClr val="000000"/>
                </a:solidFill>
                <a:latin typeface="Times New Roman"/>
                <a:cs typeface="Times New Roman"/>
              </a:rPr>
              <a:t>Linda Fischer, </a:t>
            </a:r>
            <a:r>
              <a:rPr lang="en-US" sz="2400" i="1" dirty="0" err="1">
                <a:solidFill>
                  <a:srgbClr val="000000"/>
                </a:solidFill>
                <a:latin typeface="Times New Roman"/>
                <a:cs typeface="Times New Roman"/>
              </a:rPr>
              <a:t>Ed.D</a:t>
            </a:r>
            <a:r>
              <a:rPr lang="en-US" sz="2400" i="1" dirty="0">
                <a:solidFill>
                  <a:srgbClr val="000000"/>
                </a:solidFill>
                <a:latin typeface="Times New Roman"/>
                <a:cs typeface="Times New Roman"/>
              </a:rPr>
              <a:t>.,</a:t>
            </a:r>
          </a:p>
          <a:p>
            <a:pPr lvl="0" algn="ctr">
              <a:spcBef>
                <a:spcPct val="20000"/>
              </a:spcBef>
              <a:defRPr/>
            </a:pPr>
            <a:r>
              <a:rPr lang="en-US" sz="2400" i="1" dirty="0">
                <a:solidFill>
                  <a:srgbClr val="000000"/>
                </a:solidFill>
                <a:latin typeface="Times New Roman"/>
                <a:cs typeface="Times New Roman"/>
              </a:rPr>
              <a:t>Doctoral Support Center</a:t>
            </a:r>
          </a:p>
          <a:p>
            <a:pPr lvl="0" algn="ctr">
              <a:spcBef>
                <a:spcPct val="20000"/>
              </a:spcBef>
              <a:defRPr/>
            </a:pPr>
            <a:r>
              <a:rPr lang="en-US" sz="2400" i="1" dirty="0">
                <a:solidFill>
                  <a:srgbClr val="000000"/>
                </a:solidFill>
                <a:latin typeface="Times New Roman"/>
                <a:cs typeface="Times New Roman"/>
              </a:rPr>
              <a:t>January 2014</a:t>
            </a:r>
            <a:endParaRPr lang="en-US" sz="2400" dirty="0" smtClean="0">
              <a:solidFill>
                <a:srgbClr val="000000"/>
              </a:solidFill>
            </a:endParaRPr>
          </a:p>
        </p:txBody>
      </p:sp>
      <p:sp>
        <p:nvSpPr>
          <p:cNvPr id="6" name="TextBox 5"/>
          <p:cNvSpPr txBox="1"/>
          <p:nvPr/>
        </p:nvSpPr>
        <p:spPr>
          <a:xfrm>
            <a:off x="1366157" y="1576886"/>
            <a:ext cx="6792685" cy="646331"/>
          </a:xfrm>
          <a:prstGeom prst="rect">
            <a:avLst/>
          </a:prstGeom>
          <a:noFill/>
        </p:spPr>
        <p:txBody>
          <a:bodyPr wrap="square" rtlCol="0">
            <a:spAutoFit/>
          </a:bodyPr>
          <a:lstStyle/>
          <a:p>
            <a:r>
              <a:rPr lang="en-US" sz="3600" dirty="0">
                <a:solidFill>
                  <a:srgbClr val="000000"/>
                </a:solidFill>
                <a:latin typeface="Arial"/>
                <a:cs typeface="Arial"/>
              </a:rPr>
              <a:t>Navigating the Dissertation</a:t>
            </a:r>
            <a:endParaRPr lang="en-US" sz="3600" dirty="0"/>
          </a:p>
        </p:txBody>
      </p:sp>
    </p:spTree>
    <p:extLst>
      <p:ext uri="{BB962C8B-B14F-4D97-AF65-F5344CB8AC3E}">
        <p14:creationId xmlns:p14="http://schemas.microsoft.com/office/powerpoint/2010/main" val="11387339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6877050" y="6214529"/>
            <a:ext cx="2023531" cy="317499"/>
          </a:xfrm>
          <a:prstGeom prst="rect">
            <a:avLst/>
          </a:prstGeom>
        </p:spPr>
        <p:txBody>
          <a:bodyPr vert="horz" lIns="91440" tIns="45720" rIns="91440" bIns="45720" rtlCol="0">
            <a:normAutofit fontScale="85000" lnSpcReduction="10000"/>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en-US" sz="1100" b="1" dirty="0" smtClean="0">
                <a:solidFill>
                  <a:schemeClr val="bg1"/>
                </a:solidFill>
                <a:latin typeface="Arial"/>
                <a:cs typeface="Arial"/>
              </a:rPr>
              <a:t>Navigating the Dissertation  </a:t>
            </a:r>
            <a:r>
              <a:rPr kumimoji="0" lang="en-US" sz="1100" b="1" u="none" strike="noStrike" kern="1200" cap="none" spc="0" normalizeH="0" noProof="0" dirty="0" smtClean="0">
                <a:ln>
                  <a:noFill/>
                </a:ln>
                <a:solidFill>
                  <a:schemeClr val="bg1"/>
                </a:solidFill>
                <a:effectLst/>
                <a:uLnTx/>
                <a:uFillTx/>
                <a:latin typeface="Arial"/>
                <a:ea typeface="+mn-ea"/>
                <a:cs typeface="Arial"/>
              </a:rPr>
              <a:t>|  10</a:t>
            </a:r>
            <a:endParaRPr kumimoji="0" lang="en-US" sz="1100" b="1" u="none" strike="noStrike" kern="1200" cap="none" spc="0" normalizeH="0" baseline="0" noProof="0" dirty="0" smtClean="0">
              <a:ln>
                <a:noFill/>
              </a:ln>
              <a:solidFill>
                <a:schemeClr val="bg1"/>
              </a:solidFill>
              <a:effectLst/>
              <a:uLnTx/>
              <a:uFillTx/>
              <a:latin typeface="Arial"/>
              <a:ea typeface="+mn-ea"/>
              <a:cs typeface="Arial"/>
            </a:endParaRPr>
          </a:p>
        </p:txBody>
      </p:sp>
      <p:sp>
        <p:nvSpPr>
          <p:cNvPr id="6" name="TextBox 5"/>
          <p:cNvSpPr txBox="1"/>
          <p:nvPr/>
        </p:nvSpPr>
        <p:spPr>
          <a:xfrm>
            <a:off x="943687" y="977900"/>
            <a:ext cx="7399800" cy="3539430"/>
          </a:xfrm>
          <a:prstGeom prst="rect">
            <a:avLst/>
          </a:prstGeom>
          <a:noFill/>
        </p:spPr>
        <p:txBody>
          <a:bodyPr wrap="square" rtlCol="0">
            <a:spAutoFit/>
          </a:bodyPr>
          <a:lstStyle/>
          <a:p>
            <a:pPr lvl="0">
              <a:spcBef>
                <a:spcPct val="0"/>
              </a:spcBef>
              <a:defRPr/>
            </a:pPr>
            <a:r>
              <a:rPr lang="en-US" sz="2400" b="1" dirty="0" smtClean="0">
                <a:latin typeface="Arial"/>
                <a:cs typeface="Arial"/>
              </a:rPr>
              <a:t>Proposal Defense</a:t>
            </a:r>
          </a:p>
          <a:p>
            <a:pPr lvl="0">
              <a:spcBef>
                <a:spcPct val="0"/>
              </a:spcBef>
              <a:defRPr/>
            </a:pPr>
            <a:endParaRPr lang="en-US" dirty="0">
              <a:solidFill>
                <a:schemeClr val="bg2">
                  <a:lumMod val="10000"/>
                </a:schemeClr>
              </a:solidFill>
              <a:latin typeface="Arial"/>
              <a:cs typeface="Arial"/>
            </a:endParaRPr>
          </a:p>
          <a:p>
            <a:pPr marL="285750" indent="-285750">
              <a:spcBef>
                <a:spcPct val="0"/>
              </a:spcBef>
              <a:spcAft>
                <a:spcPts val="600"/>
              </a:spcAft>
              <a:buFont typeface="Wingdings" panose="05000000000000000000" pitchFamily="2" charset="2"/>
              <a:buChar char="§"/>
              <a:tabLst>
                <a:tab pos="400050" algn="l"/>
              </a:tabLst>
              <a:defRPr/>
            </a:pPr>
            <a:r>
              <a:rPr lang="en-US" dirty="0" smtClean="0">
                <a:solidFill>
                  <a:schemeClr val="bg2">
                    <a:lumMod val="10000"/>
                  </a:schemeClr>
                </a:solidFill>
                <a:latin typeface="Arial"/>
                <a:cs typeface="Arial"/>
              </a:rPr>
              <a:t>When </a:t>
            </a:r>
            <a:r>
              <a:rPr lang="en-US" dirty="0">
                <a:solidFill>
                  <a:schemeClr val="bg2">
                    <a:lumMod val="10000"/>
                  </a:schemeClr>
                </a:solidFill>
                <a:latin typeface="Arial"/>
                <a:cs typeface="Arial"/>
              </a:rPr>
              <a:t>to coordinate your defense date?</a:t>
            </a:r>
          </a:p>
          <a:p>
            <a:pPr marL="285750" indent="-285750">
              <a:spcBef>
                <a:spcPct val="0"/>
              </a:spcBef>
              <a:spcAft>
                <a:spcPts val="600"/>
              </a:spcAft>
              <a:buFont typeface="Wingdings" panose="05000000000000000000" pitchFamily="2" charset="2"/>
              <a:buChar char="§"/>
              <a:tabLst>
                <a:tab pos="400050" algn="l"/>
              </a:tabLst>
              <a:defRPr/>
            </a:pPr>
            <a:r>
              <a:rPr lang="en-US" dirty="0">
                <a:solidFill>
                  <a:schemeClr val="bg2">
                    <a:lumMod val="10000"/>
                  </a:schemeClr>
                </a:solidFill>
                <a:latin typeface="Arial"/>
                <a:cs typeface="Arial"/>
              </a:rPr>
              <a:t>Schedule a review with an editor if needed.</a:t>
            </a:r>
          </a:p>
          <a:p>
            <a:pPr marL="285750" indent="-285750">
              <a:spcBef>
                <a:spcPct val="0"/>
              </a:spcBef>
              <a:spcAft>
                <a:spcPts val="600"/>
              </a:spcAft>
              <a:buFont typeface="Wingdings" panose="05000000000000000000" pitchFamily="2" charset="2"/>
              <a:buChar char="§"/>
              <a:tabLst>
                <a:tab pos="400050" algn="l"/>
              </a:tabLst>
              <a:defRPr/>
            </a:pPr>
            <a:r>
              <a:rPr lang="en-US" dirty="0">
                <a:solidFill>
                  <a:schemeClr val="bg2">
                    <a:lumMod val="10000"/>
                  </a:schemeClr>
                </a:solidFill>
                <a:latin typeface="Arial"/>
                <a:cs typeface="Arial"/>
              </a:rPr>
              <a:t>Your Chair will want to review your final draft about 4 weeks before your defense </a:t>
            </a:r>
            <a:r>
              <a:rPr lang="en-US" dirty="0" smtClean="0">
                <a:solidFill>
                  <a:schemeClr val="bg2">
                    <a:lumMod val="10000"/>
                  </a:schemeClr>
                </a:solidFill>
                <a:latin typeface="Arial"/>
                <a:cs typeface="Arial"/>
              </a:rPr>
              <a:t>date </a:t>
            </a:r>
            <a:r>
              <a:rPr lang="en-US" dirty="0">
                <a:solidFill>
                  <a:schemeClr val="bg2">
                    <a:lumMod val="10000"/>
                  </a:schemeClr>
                </a:solidFill>
                <a:latin typeface="Arial"/>
                <a:cs typeface="Arial"/>
              </a:rPr>
              <a:t>for final edits before you send it to your committee.</a:t>
            </a:r>
          </a:p>
          <a:p>
            <a:pPr marL="285750" indent="-285750">
              <a:spcBef>
                <a:spcPct val="0"/>
              </a:spcBef>
              <a:spcAft>
                <a:spcPts val="600"/>
              </a:spcAft>
              <a:buFont typeface="Wingdings" panose="05000000000000000000" pitchFamily="2" charset="2"/>
              <a:buChar char="§"/>
              <a:tabLst>
                <a:tab pos="400050" algn="l"/>
              </a:tabLst>
              <a:defRPr/>
            </a:pPr>
            <a:r>
              <a:rPr lang="en-US" dirty="0">
                <a:solidFill>
                  <a:schemeClr val="bg2">
                    <a:lumMod val="10000"/>
                  </a:schemeClr>
                </a:solidFill>
                <a:latin typeface="Arial"/>
                <a:cs typeface="Arial"/>
              </a:rPr>
              <a:t>You will need to submit your final draft of your proposal to your committee approximately 2 weeks before your defense date.</a:t>
            </a:r>
          </a:p>
          <a:p>
            <a:pPr marL="285750" indent="-285750">
              <a:spcBef>
                <a:spcPct val="0"/>
              </a:spcBef>
              <a:spcAft>
                <a:spcPts val="600"/>
              </a:spcAft>
              <a:buFont typeface="Wingdings" panose="05000000000000000000" pitchFamily="2" charset="2"/>
              <a:buChar char="§"/>
              <a:tabLst>
                <a:tab pos="400050" algn="l"/>
              </a:tabLst>
              <a:defRPr/>
            </a:pPr>
            <a:r>
              <a:rPr lang="en-US" dirty="0">
                <a:solidFill>
                  <a:schemeClr val="bg2">
                    <a:lumMod val="10000"/>
                  </a:schemeClr>
                </a:solidFill>
                <a:latin typeface="Arial"/>
                <a:cs typeface="Arial"/>
              </a:rPr>
              <a:t>It is recommended that you make all revisions suggested by your committee within 30 days following your defense.</a:t>
            </a:r>
          </a:p>
        </p:txBody>
      </p:sp>
    </p:spTree>
    <p:extLst>
      <p:ext uri="{BB962C8B-B14F-4D97-AF65-F5344CB8AC3E}">
        <p14:creationId xmlns:p14="http://schemas.microsoft.com/office/powerpoint/2010/main" val="2128922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6877050" y="6214529"/>
            <a:ext cx="2023531" cy="317499"/>
          </a:xfrm>
          <a:prstGeom prst="rect">
            <a:avLst/>
          </a:prstGeom>
        </p:spPr>
        <p:txBody>
          <a:bodyPr vert="horz" lIns="91440" tIns="45720" rIns="91440" bIns="45720" rtlCol="0">
            <a:normAutofit fontScale="85000" lnSpcReduction="10000"/>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en-US" sz="1100" b="1" dirty="0" smtClean="0">
                <a:solidFill>
                  <a:schemeClr val="bg1"/>
                </a:solidFill>
                <a:latin typeface="Arial"/>
                <a:cs typeface="Arial"/>
              </a:rPr>
              <a:t>Navigating the Dissertation  </a:t>
            </a:r>
            <a:r>
              <a:rPr kumimoji="0" lang="en-US" sz="1100" b="1" u="none" strike="noStrike" kern="1200" cap="none" spc="0" normalizeH="0" noProof="0" dirty="0" smtClean="0">
                <a:ln>
                  <a:noFill/>
                </a:ln>
                <a:solidFill>
                  <a:schemeClr val="bg1"/>
                </a:solidFill>
                <a:effectLst/>
                <a:uLnTx/>
                <a:uFillTx/>
                <a:latin typeface="Arial"/>
                <a:ea typeface="+mn-ea"/>
                <a:cs typeface="Arial"/>
              </a:rPr>
              <a:t>|  11</a:t>
            </a:r>
            <a:endParaRPr kumimoji="0" lang="en-US" sz="1100" b="1" u="none" strike="noStrike" kern="1200" cap="none" spc="0" normalizeH="0" baseline="0" noProof="0" dirty="0" smtClean="0">
              <a:ln>
                <a:noFill/>
              </a:ln>
              <a:solidFill>
                <a:schemeClr val="bg1"/>
              </a:solidFill>
              <a:effectLst/>
              <a:uLnTx/>
              <a:uFillTx/>
              <a:latin typeface="Arial"/>
              <a:ea typeface="+mn-ea"/>
              <a:cs typeface="Arial"/>
            </a:endParaRPr>
          </a:p>
        </p:txBody>
      </p:sp>
      <p:sp>
        <p:nvSpPr>
          <p:cNvPr id="6" name="TextBox 5"/>
          <p:cNvSpPr txBox="1"/>
          <p:nvPr/>
        </p:nvSpPr>
        <p:spPr>
          <a:xfrm>
            <a:off x="943687" y="977900"/>
            <a:ext cx="7399800" cy="5124480"/>
          </a:xfrm>
          <a:prstGeom prst="rect">
            <a:avLst/>
          </a:prstGeom>
          <a:noFill/>
        </p:spPr>
        <p:txBody>
          <a:bodyPr wrap="square" rtlCol="0">
            <a:spAutoFit/>
          </a:bodyPr>
          <a:lstStyle/>
          <a:p>
            <a:pPr lvl="0">
              <a:spcBef>
                <a:spcPct val="0"/>
              </a:spcBef>
              <a:defRPr/>
            </a:pPr>
            <a:r>
              <a:rPr lang="en-US" sz="2400" b="1" dirty="0" smtClean="0">
                <a:latin typeface="Arial"/>
                <a:cs typeface="Arial"/>
              </a:rPr>
              <a:t>Proposal Defense</a:t>
            </a:r>
          </a:p>
          <a:p>
            <a:pPr lvl="0">
              <a:spcBef>
                <a:spcPct val="0"/>
              </a:spcBef>
              <a:defRPr/>
            </a:pPr>
            <a:endParaRPr lang="en-US" dirty="0">
              <a:solidFill>
                <a:schemeClr val="bg2">
                  <a:lumMod val="10000"/>
                </a:schemeClr>
              </a:solidFill>
              <a:latin typeface="Arial"/>
              <a:cs typeface="Arial"/>
            </a:endParaRP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8-10 minutes of presentation by you. Template </a:t>
            </a:r>
            <a:r>
              <a:rPr lang="en-US" dirty="0" smtClean="0">
                <a:solidFill>
                  <a:schemeClr val="bg2">
                    <a:lumMod val="10000"/>
                  </a:schemeClr>
                </a:solidFill>
                <a:latin typeface="Arial"/>
                <a:cs typeface="Arial"/>
              </a:rPr>
              <a:t>available.</a:t>
            </a:r>
          </a:p>
          <a:p>
            <a:pPr marL="285750" indent="-285750">
              <a:spcBef>
                <a:spcPct val="0"/>
              </a:spcBef>
              <a:spcAft>
                <a:spcPts val="600"/>
              </a:spcAft>
              <a:buFont typeface="Wingdings" panose="05000000000000000000" pitchFamily="2" charset="2"/>
              <a:buChar char="§"/>
              <a:defRPr/>
            </a:pPr>
            <a:r>
              <a:rPr lang="en-US" dirty="0" smtClean="0">
                <a:solidFill>
                  <a:schemeClr val="bg2">
                    <a:lumMod val="10000"/>
                  </a:schemeClr>
                </a:solidFill>
                <a:latin typeface="Arial"/>
                <a:cs typeface="Arial"/>
              </a:rPr>
              <a:t>Remember</a:t>
            </a:r>
            <a:r>
              <a:rPr lang="en-US" dirty="0">
                <a:solidFill>
                  <a:schemeClr val="bg2">
                    <a:lumMod val="10000"/>
                  </a:schemeClr>
                </a:solidFill>
                <a:latin typeface="Arial"/>
                <a:cs typeface="Arial"/>
              </a:rPr>
              <a:t>, they have read and re-read your </a:t>
            </a:r>
            <a:r>
              <a:rPr lang="en-US" dirty="0" smtClean="0">
                <a:solidFill>
                  <a:schemeClr val="bg2">
                    <a:lumMod val="10000"/>
                  </a:schemeClr>
                </a:solidFill>
                <a:latin typeface="Arial"/>
                <a:cs typeface="Arial"/>
              </a:rPr>
              <a:t>draft</a:t>
            </a: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8-10 slides</a:t>
            </a:r>
          </a:p>
          <a:p>
            <a:pPr marL="514350" lvl="1" indent="-228600">
              <a:spcBef>
                <a:spcPct val="0"/>
              </a:spcBef>
              <a:buFont typeface="Arial" panose="020B0604020202020204" pitchFamily="34" charset="0"/>
              <a:buChar char="–"/>
              <a:defRPr/>
            </a:pPr>
            <a:r>
              <a:rPr lang="en-US" dirty="0">
                <a:solidFill>
                  <a:schemeClr val="bg2">
                    <a:lumMod val="10000"/>
                  </a:schemeClr>
                </a:solidFill>
                <a:latin typeface="Arial"/>
                <a:cs typeface="Arial"/>
              </a:rPr>
              <a:t>Statement of the Problem (1 slide)</a:t>
            </a:r>
          </a:p>
          <a:p>
            <a:pPr marL="514350" lvl="1" indent="-228600">
              <a:spcBef>
                <a:spcPct val="0"/>
              </a:spcBef>
              <a:buFont typeface="Arial" panose="020B0604020202020204" pitchFamily="34" charset="0"/>
              <a:buChar char="–"/>
              <a:defRPr/>
            </a:pPr>
            <a:r>
              <a:rPr lang="en-US" dirty="0">
                <a:solidFill>
                  <a:schemeClr val="bg2">
                    <a:lumMod val="10000"/>
                  </a:schemeClr>
                </a:solidFill>
                <a:latin typeface="Arial"/>
                <a:cs typeface="Arial"/>
              </a:rPr>
              <a:t>Literature Review (1 </a:t>
            </a:r>
            <a:r>
              <a:rPr lang="en-US" dirty="0" smtClean="0">
                <a:solidFill>
                  <a:schemeClr val="bg2">
                    <a:lumMod val="10000"/>
                  </a:schemeClr>
                </a:solidFill>
                <a:latin typeface="Arial"/>
                <a:cs typeface="Arial"/>
              </a:rPr>
              <a:t>slide)</a:t>
            </a:r>
          </a:p>
          <a:p>
            <a:pPr marL="514350" lvl="1" indent="-228600">
              <a:spcBef>
                <a:spcPct val="0"/>
              </a:spcBef>
              <a:buFont typeface="Arial" panose="020B0604020202020204" pitchFamily="34" charset="0"/>
              <a:buChar char="–"/>
              <a:defRPr/>
            </a:pPr>
            <a:r>
              <a:rPr lang="en-US" dirty="0" smtClean="0">
                <a:solidFill>
                  <a:schemeClr val="bg2">
                    <a:lumMod val="10000"/>
                  </a:schemeClr>
                </a:solidFill>
                <a:latin typeface="Arial"/>
                <a:cs typeface="Arial"/>
              </a:rPr>
              <a:t>Purpose </a:t>
            </a:r>
            <a:r>
              <a:rPr lang="en-US" dirty="0">
                <a:solidFill>
                  <a:schemeClr val="bg2">
                    <a:lumMod val="10000"/>
                  </a:schemeClr>
                </a:solidFill>
                <a:latin typeface="Arial"/>
                <a:cs typeface="Arial"/>
              </a:rPr>
              <a:t>of the Study (1 slide)</a:t>
            </a:r>
          </a:p>
          <a:p>
            <a:pPr marL="514350" lvl="1" indent="-228600">
              <a:spcBef>
                <a:spcPct val="0"/>
              </a:spcBef>
              <a:buFont typeface="Arial" panose="020B0604020202020204" pitchFamily="34" charset="0"/>
              <a:buChar char="–"/>
              <a:defRPr/>
            </a:pPr>
            <a:r>
              <a:rPr lang="en-US" dirty="0">
                <a:solidFill>
                  <a:schemeClr val="bg2">
                    <a:lumMod val="10000"/>
                  </a:schemeClr>
                </a:solidFill>
                <a:latin typeface="Arial"/>
                <a:cs typeface="Arial"/>
              </a:rPr>
              <a:t>Research Question(s) (1 slide)</a:t>
            </a:r>
          </a:p>
          <a:p>
            <a:pPr marL="514350" lvl="1" indent="-228600">
              <a:spcBef>
                <a:spcPct val="0"/>
              </a:spcBef>
              <a:buFont typeface="Arial" panose="020B0604020202020204" pitchFamily="34" charset="0"/>
              <a:buChar char="–"/>
              <a:defRPr/>
            </a:pPr>
            <a:r>
              <a:rPr lang="en-US" dirty="0">
                <a:solidFill>
                  <a:schemeClr val="bg2">
                    <a:lumMod val="10000"/>
                  </a:schemeClr>
                </a:solidFill>
                <a:latin typeface="Arial"/>
                <a:cs typeface="Arial"/>
              </a:rPr>
              <a:t>Significance of the Study (1 slide)</a:t>
            </a:r>
          </a:p>
          <a:p>
            <a:pPr marL="514350" lvl="1" indent="-228600">
              <a:spcBef>
                <a:spcPct val="0"/>
              </a:spcBef>
              <a:buFont typeface="Arial" panose="020B0604020202020204" pitchFamily="34" charset="0"/>
              <a:buChar char="–"/>
              <a:defRPr/>
            </a:pPr>
            <a:r>
              <a:rPr lang="en-US" dirty="0">
                <a:solidFill>
                  <a:schemeClr val="bg2">
                    <a:lumMod val="10000"/>
                  </a:schemeClr>
                </a:solidFill>
                <a:latin typeface="Arial"/>
                <a:cs typeface="Arial"/>
              </a:rPr>
              <a:t>Sample and Population (1 slide)</a:t>
            </a:r>
          </a:p>
          <a:p>
            <a:pPr marL="514350" lvl="1" indent="-228600">
              <a:spcBef>
                <a:spcPct val="0"/>
              </a:spcBef>
              <a:buFont typeface="Arial" panose="020B0604020202020204" pitchFamily="34" charset="0"/>
              <a:buChar char="–"/>
              <a:defRPr/>
            </a:pPr>
            <a:r>
              <a:rPr lang="en-US" dirty="0">
                <a:solidFill>
                  <a:schemeClr val="bg2">
                    <a:lumMod val="10000"/>
                  </a:schemeClr>
                </a:solidFill>
                <a:latin typeface="Arial"/>
                <a:cs typeface="Arial"/>
              </a:rPr>
              <a:t>Instrumentation (1 slide)</a:t>
            </a:r>
          </a:p>
          <a:p>
            <a:pPr marL="514350" lvl="1" indent="-228600">
              <a:spcBef>
                <a:spcPct val="0"/>
              </a:spcBef>
              <a:buFont typeface="Arial" panose="020B0604020202020204" pitchFamily="34" charset="0"/>
              <a:buChar char="–"/>
              <a:defRPr/>
            </a:pPr>
            <a:r>
              <a:rPr lang="en-US" dirty="0">
                <a:solidFill>
                  <a:schemeClr val="bg2">
                    <a:lumMod val="10000"/>
                  </a:schemeClr>
                </a:solidFill>
                <a:latin typeface="Arial"/>
                <a:cs typeface="Arial"/>
              </a:rPr>
              <a:t>Data Collection (1 to 2 slides)</a:t>
            </a:r>
          </a:p>
          <a:p>
            <a:pPr marL="514350" lvl="1" indent="-228600">
              <a:spcBef>
                <a:spcPct val="0"/>
              </a:spcBef>
              <a:buFont typeface="Arial" panose="020B0604020202020204" pitchFamily="34" charset="0"/>
              <a:buChar char="–"/>
              <a:defRPr/>
            </a:pPr>
            <a:r>
              <a:rPr lang="en-US" dirty="0">
                <a:solidFill>
                  <a:schemeClr val="bg2">
                    <a:lumMod val="10000"/>
                  </a:schemeClr>
                </a:solidFill>
                <a:latin typeface="Arial"/>
                <a:cs typeface="Arial"/>
              </a:rPr>
              <a:t>Data Analysis (1 slide)</a:t>
            </a:r>
          </a:p>
          <a:p>
            <a:pPr marL="514350" lvl="1" indent="-228600">
              <a:spcBef>
                <a:spcPct val="0"/>
              </a:spcBef>
              <a:buFont typeface="Arial" panose="020B0604020202020204" pitchFamily="34" charset="0"/>
              <a:buChar char="–"/>
              <a:defRPr/>
            </a:pPr>
            <a:r>
              <a:rPr lang="en-US" dirty="0" smtClean="0">
                <a:solidFill>
                  <a:schemeClr val="bg2">
                    <a:lumMod val="10000"/>
                  </a:schemeClr>
                </a:solidFill>
                <a:latin typeface="Arial"/>
                <a:cs typeface="Arial"/>
              </a:rPr>
              <a:t>Timeline </a:t>
            </a:r>
            <a:r>
              <a:rPr lang="en-US" dirty="0">
                <a:solidFill>
                  <a:schemeClr val="bg2">
                    <a:lumMod val="10000"/>
                  </a:schemeClr>
                </a:solidFill>
                <a:latin typeface="Arial"/>
                <a:cs typeface="Arial"/>
              </a:rPr>
              <a:t>for </a:t>
            </a:r>
            <a:r>
              <a:rPr lang="en-US" dirty="0" smtClean="0">
                <a:solidFill>
                  <a:schemeClr val="bg2">
                    <a:lumMod val="10000"/>
                  </a:schemeClr>
                </a:solidFill>
                <a:latin typeface="Arial"/>
                <a:cs typeface="Arial"/>
              </a:rPr>
              <a:t>Completion </a:t>
            </a:r>
            <a:r>
              <a:rPr lang="en-US" dirty="0">
                <a:solidFill>
                  <a:schemeClr val="bg2">
                    <a:lumMod val="10000"/>
                  </a:schemeClr>
                </a:solidFill>
                <a:latin typeface="Arial"/>
                <a:cs typeface="Arial"/>
              </a:rPr>
              <a:t>(1 slide)</a:t>
            </a:r>
          </a:p>
          <a:p>
            <a:pPr marL="514350" lvl="1" indent="-228600">
              <a:spcBef>
                <a:spcPct val="0"/>
              </a:spcBef>
              <a:buFont typeface="Arial" panose="020B0604020202020204" pitchFamily="34" charset="0"/>
              <a:buChar char="–"/>
              <a:defRPr/>
            </a:pPr>
            <a:r>
              <a:rPr lang="en-US" dirty="0">
                <a:solidFill>
                  <a:schemeClr val="bg2">
                    <a:lumMod val="10000"/>
                  </a:schemeClr>
                </a:solidFill>
                <a:latin typeface="Arial"/>
                <a:cs typeface="Arial"/>
              </a:rPr>
              <a:t>Thank You/Questions (1 slide)</a:t>
            </a:r>
          </a:p>
          <a:p>
            <a:pPr marL="457200" indent="-285750">
              <a:spcBef>
                <a:spcPct val="0"/>
              </a:spcBef>
              <a:spcAft>
                <a:spcPts val="600"/>
              </a:spcAft>
              <a:buFont typeface="Wingdings" panose="05000000000000000000" pitchFamily="2" charset="2"/>
              <a:buChar char="§"/>
              <a:defRPr/>
            </a:pPr>
            <a:endParaRPr lang="en-US" dirty="0">
              <a:solidFill>
                <a:schemeClr val="bg2">
                  <a:lumMod val="10000"/>
                </a:schemeClr>
              </a:solidFill>
              <a:latin typeface="Arial"/>
              <a:cs typeface="Arial"/>
            </a:endParaRPr>
          </a:p>
        </p:txBody>
      </p:sp>
    </p:spTree>
    <p:extLst>
      <p:ext uri="{BB962C8B-B14F-4D97-AF65-F5344CB8AC3E}">
        <p14:creationId xmlns:p14="http://schemas.microsoft.com/office/powerpoint/2010/main" val="1388222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6877050" y="6214529"/>
            <a:ext cx="2023531" cy="317499"/>
          </a:xfrm>
          <a:prstGeom prst="rect">
            <a:avLst/>
          </a:prstGeom>
        </p:spPr>
        <p:txBody>
          <a:bodyPr vert="horz" lIns="91440" tIns="45720" rIns="91440" bIns="45720" rtlCol="0">
            <a:normAutofit fontScale="85000" lnSpcReduction="10000"/>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en-US" sz="1100" b="1" dirty="0" smtClean="0">
                <a:solidFill>
                  <a:schemeClr val="bg1"/>
                </a:solidFill>
                <a:latin typeface="Arial"/>
                <a:cs typeface="Arial"/>
              </a:rPr>
              <a:t>Navigating the Dissertation  </a:t>
            </a:r>
            <a:r>
              <a:rPr kumimoji="0" lang="en-US" sz="1100" b="1" u="none" strike="noStrike" kern="1200" cap="none" spc="0" normalizeH="0" noProof="0" dirty="0" smtClean="0">
                <a:ln>
                  <a:noFill/>
                </a:ln>
                <a:solidFill>
                  <a:schemeClr val="bg1"/>
                </a:solidFill>
                <a:effectLst/>
                <a:uLnTx/>
                <a:uFillTx/>
                <a:latin typeface="Arial"/>
                <a:ea typeface="+mn-ea"/>
                <a:cs typeface="Arial"/>
              </a:rPr>
              <a:t>|  12</a:t>
            </a:r>
            <a:endParaRPr kumimoji="0" lang="en-US" sz="1100" b="1" u="none" strike="noStrike" kern="1200" cap="none" spc="0" normalizeH="0" baseline="0" noProof="0" dirty="0" smtClean="0">
              <a:ln>
                <a:noFill/>
              </a:ln>
              <a:solidFill>
                <a:schemeClr val="bg1"/>
              </a:solidFill>
              <a:effectLst/>
              <a:uLnTx/>
              <a:uFillTx/>
              <a:latin typeface="Arial"/>
              <a:ea typeface="+mn-ea"/>
              <a:cs typeface="Arial"/>
            </a:endParaRPr>
          </a:p>
        </p:txBody>
      </p:sp>
      <p:sp>
        <p:nvSpPr>
          <p:cNvPr id="6" name="TextBox 5"/>
          <p:cNvSpPr txBox="1"/>
          <p:nvPr/>
        </p:nvSpPr>
        <p:spPr>
          <a:xfrm>
            <a:off x="943687" y="977900"/>
            <a:ext cx="7399800" cy="3539430"/>
          </a:xfrm>
          <a:prstGeom prst="rect">
            <a:avLst/>
          </a:prstGeom>
          <a:noFill/>
        </p:spPr>
        <p:txBody>
          <a:bodyPr wrap="square" rtlCol="0">
            <a:spAutoFit/>
          </a:bodyPr>
          <a:lstStyle/>
          <a:p>
            <a:pPr lvl="0">
              <a:spcBef>
                <a:spcPct val="0"/>
              </a:spcBef>
              <a:defRPr/>
            </a:pPr>
            <a:r>
              <a:rPr lang="en-US" sz="2400" b="1" dirty="0" smtClean="0">
                <a:latin typeface="Arial"/>
                <a:cs typeface="Arial"/>
              </a:rPr>
              <a:t>Dissertation Defense</a:t>
            </a:r>
          </a:p>
          <a:p>
            <a:pPr lvl="0">
              <a:spcBef>
                <a:spcPct val="0"/>
              </a:spcBef>
              <a:defRPr/>
            </a:pPr>
            <a:endParaRPr lang="en-US" dirty="0">
              <a:solidFill>
                <a:schemeClr val="bg2">
                  <a:lumMod val="10000"/>
                </a:schemeClr>
              </a:solidFill>
              <a:latin typeface="Arial"/>
              <a:cs typeface="Arial"/>
            </a:endParaRP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When to coordinate your defense date?</a:t>
            </a: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Schedule a review with an editor if needed.</a:t>
            </a: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Your Chair will want to review your final draft about 4 weeks before your defense date, for final edits before you send it to your committee.</a:t>
            </a: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You will need to submit your final draft to your committee approximately 2 weeks before your defense date.</a:t>
            </a: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Take into consideration the upload date and give yourself time for the necessary revisions</a:t>
            </a:r>
            <a:r>
              <a:rPr lang="en-US" dirty="0" smtClean="0">
                <a:solidFill>
                  <a:schemeClr val="bg2">
                    <a:lumMod val="10000"/>
                  </a:schemeClr>
                </a:solidFill>
                <a:latin typeface="Arial"/>
                <a:cs typeface="Arial"/>
              </a:rPr>
              <a:t>.</a:t>
            </a:r>
            <a:endParaRPr lang="en-US" dirty="0">
              <a:solidFill>
                <a:schemeClr val="bg2">
                  <a:lumMod val="10000"/>
                </a:schemeClr>
              </a:solidFill>
              <a:latin typeface="Arial"/>
              <a:cs typeface="Arial"/>
            </a:endParaRPr>
          </a:p>
        </p:txBody>
      </p:sp>
    </p:spTree>
    <p:extLst>
      <p:ext uri="{BB962C8B-B14F-4D97-AF65-F5344CB8AC3E}">
        <p14:creationId xmlns:p14="http://schemas.microsoft.com/office/powerpoint/2010/main" val="2604358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6877050" y="6214529"/>
            <a:ext cx="2023531" cy="317499"/>
          </a:xfrm>
          <a:prstGeom prst="rect">
            <a:avLst/>
          </a:prstGeom>
        </p:spPr>
        <p:txBody>
          <a:bodyPr vert="horz" lIns="91440" tIns="45720" rIns="91440" bIns="45720" rtlCol="0">
            <a:normAutofit fontScale="85000" lnSpcReduction="10000"/>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en-US" sz="1100" b="1" dirty="0" smtClean="0">
                <a:solidFill>
                  <a:schemeClr val="bg1"/>
                </a:solidFill>
                <a:latin typeface="Arial"/>
                <a:cs typeface="Arial"/>
              </a:rPr>
              <a:t>Navigating the Dissertation  </a:t>
            </a:r>
            <a:r>
              <a:rPr kumimoji="0" lang="en-US" sz="1100" b="1" u="none" strike="noStrike" kern="1200" cap="none" spc="0" normalizeH="0" noProof="0" dirty="0" smtClean="0">
                <a:ln>
                  <a:noFill/>
                </a:ln>
                <a:solidFill>
                  <a:schemeClr val="bg1"/>
                </a:solidFill>
                <a:effectLst/>
                <a:uLnTx/>
                <a:uFillTx/>
                <a:latin typeface="Arial"/>
                <a:ea typeface="+mn-ea"/>
                <a:cs typeface="Arial"/>
              </a:rPr>
              <a:t>|  13</a:t>
            </a:r>
            <a:endParaRPr kumimoji="0" lang="en-US" sz="1100" b="1" u="none" strike="noStrike" kern="1200" cap="none" spc="0" normalizeH="0" baseline="0" noProof="0" dirty="0" smtClean="0">
              <a:ln>
                <a:noFill/>
              </a:ln>
              <a:solidFill>
                <a:schemeClr val="bg1"/>
              </a:solidFill>
              <a:effectLst/>
              <a:uLnTx/>
              <a:uFillTx/>
              <a:latin typeface="Arial"/>
              <a:ea typeface="+mn-ea"/>
              <a:cs typeface="Arial"/>
            </a:endParaRPr>
          </a:p>
        </p:txBody>
      </p:sp>
      <p:sp>
        <p:nvSpPr>
          <p:cNvPr id="6" name="TextBox 5"/>
          <p:cNvSpPr txBox="1"/>
          <p:nvPr/>
        </p:nvSpPr>
        <p:spPr>
          <a:xfrm>
            <a:off x="943687" y="977900"/>
            <a:ext cx="7399800" cy="2554545"/>
          </a:xfrm>
          <a:prstGeom prst="rect">
            <a:avLst/>
          </a:prstGeom>
          <a:noFill/>
        </p:spPr>
        <p:txBody>
          <a:bodyPr wrap="square" rtlCol="0">
            <a:spAutoFit/>
          </a:bodyPr>
          <a:lstStyle/>
          <a:p>
            <a:pPr lvl="0">
              <a:spcBef>
                <a:spcPct val="0"/>
              </a:spcBef>
              <a:defRPr/>
            </a:pPr>
            <a:r>
              <a:rPr lang="en-US" sz="2400" b="1" dirty="0" smtClean="0">
                <a:latin typeface="Arial"/>
                <a:cs typeface="Arial"/>
              </a:rPr>
              <a:t>Dissertation Defense</a:t>
            </a:r>
          </a:p>
          <a:p>
            <a:pPr lvl="0">
              <a:spcBef>
                <a:spcPct val="0"/>
              </a:spcBef>
              <a:defRPr/>
            </a:pPr>
            <a:endParaRPr lang="en-US" dirty="0">
              <a:solidFill>
                <a:schemeClr val="bg2">
                  <a:lumMod val="10000"/>
                </a:schemeClr>
              </a:solidFill>
              <a:latin typeface="Arial"/>
              <a:cs typeface="Arial"/>
            </a:endParaRP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They have read the study, so focus more on findings and implications, less on literature. Template available</a:t>
            </a:r>
            <a:r>
              <a:rPr lang="en-US" dirty="0" smtClean="0">
                <a:solidFill>
                  <a:schemeClr val="bg2">
                    <a:lumMod val="10000"/>
                  </a:schemeClr>
                </a:solidFill>
                <a:latin typeface="Arial"/>
                <a:cs typeface="Arial"/>
              </a:rPr>
              <a:t>.</a:t>
            </a:r>
            <a:endParaRPr lang="en-US" dirty="0">
              <a:solidFill>
                <a:schemeClr val="bg2">
                  <a:lumMod val="10000"/>
                </a:schemeClr>
              </a:solidFill>
              <a:latin typeface="Arial"/>
              <a:cs typeface="Arial"/>
            </a:endParaRP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Bring the necessary paperwork</a:t>
            </a:r>
          </a:p>
          <a:p>
            <a:pPr marL="285750" indent="-285750">
              <a:spcBef>
                <a:spcPct val="0"/>
              </a:spcBef>
              <a:buFont typeface="Wingdings" panose="05000000000000000000" pitchFamily="2" charset="2"/>
              <a:buChar char="§"/>
              <a:defRPr/>
            </a:pPr>
            <a:r>
              <a:rPr lang="en-US" dirty="0">
                <a:solidFill>
                  <a:schemeClr val="bg2">
                    <a:lumMod val="10000"/>
                  </a:schemeClr>
                </a:solidFill>
                <a:latin typeface="Arial"/>
                <a:cs typeface="Arial"/>
              </a:rPr>
              <a:t>Provide a completed copy for each member of your committee (and a thank you note)</a:t>
            </a:r>
          </a:p>
          <a:p>
            <a:pPr>
              <a:spcBef>
                <a:spcPct val="0"/>
              </a:spcBef>
              <a:defRPr/>
            </a:pPr>
            <a:endParaRPr lang="en-US" dirty="0">
              <a:solidFill>
                <a:schemeClr val="bg2">
                  <a:lumMod val="10000"/>
                </a:schemeClr>
              </a:solidFill>
              <a:latin typeface="Arial"/>
              <a:cs typeface="Arial"/>
            </a:endParaRPr>
          </a:p>
        </p:txBody>
      </p:sp>
    </p:spTree>
    <p:extLst>
      <p:ext uri="{BB962C8B-B14F-4D97-AF65-F5344CB8AC3E}">
        <p14:creationId xmlns:p14="http://schemas.microsoft.com/office/powerpoint/2010/main" val="3821743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6877050" y="6214529"/>
            <a:ext cx="2023531" cy="317499"/>
          </a:xfrm>
          <a:prstGeom prst="rect">
            <a:avLst/>
          </a:prstGeom>
        </p:spPr>
        <p:txBody>
          <a:bodyPr vert="horz" lIns="91440" tIns="45720" rIns="91440" bIns="45720" rtlCol="0">
            <a:normAutofit fontScale="85000" lnSpcReduction="10000"/>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en-US" sz="1100" b="1" dirty="0" smtClean="0">
                <a:solidFill>
                  <a:schemeClr val="bg1"/>
                </a:solidFill>
                <a:latin typeface="Arial"/>
                <a:cs typeface="Arial"/>
              </a:rPr>
              <a:t>Navigating the Dissertation  </a:t>
            </a:r>
            <a:r>
              <a:rPr kumimoji="0" lang="en-US" sz="1100" b="1" u="none" strike="noStrike" kern="1200" cap="none" spc="0" normalizeH="0" noProof="0" dirty="0" smtClean="0">
                <a:ln>
                  <a:noFill/>
                </a:ln>
                <a:solidFill>
                  <a:schemeClr val="bg1"/>
                </a:solidFill>
                <a:effectLst/>
                <a:uLnTx/>
                <a:uFillTx/>
                <a:latin typeface="Arial"/>
                <a:ea typeface="+mn-ea"/>
                <a:cs typeface="Arial"/>
              </a:rPr>
              <a:t>|  14</a:t>
            </a:r>
            <a:endParaRPr kumimoji="0" lang="en-US" sz="1100" b="1" u="none" strike="noStrike" kern="1200" cap="none" spc="0" normalizeH="0" baseline="0" noProof="0" dirty="0" smtClean="0">
              <a:ln>
                <a:noFill/>
              </a:ln>
              <a:solidFill>
                <a:schemeClr val="bg1"/>
              </a:solidFill>
              <a:effectLst/>
              <a:uLnTx/>
              <a:uFillTx/>
              <a:latin typeface="Arial"/>
              <a:ea typeface="+mn-ea"/>
              <a:cs typeface="Arial"/>
            </a:endParaRPr>
          </a:p>
        </p:txBody>
      </p:sp>
      <p:sp>
        <p:nvSpPr>
          <p:cNvPr id="6" name="TextBox 5"/>
          <p:cNvSpPr txBox="1"/>
          <p:nvPr/>
        </p:nvSpPr>
        <p:spPr>
          <a:xfrm>
            <a:off x="943687" y="977900"/>
            <a:ext cx="7399800" cy="5047536"/>
          </a:xfrm>
          <a:prstGeom prst="rect">
            <a:avLst/>
          </a:prstGeom>
          <a:noFill/>
        </p:spPr>
        <p:txBody>
          <a:bodyPr wrap="square" rtlCol="0">
            <a:spAutoFit/>
          </a:bodyPr>
          <a:lstStyle/>
          <a:p>
            <a:pPr lvl="0">
              <a:spcBef>
                <a:spcPct val="0"/>
              </a:spcBef>
              <a:defRPr/>
            </a:pPr>
            <a:r>
              <a:rPr lang="en-US" sz="2400" b="1" dirty="0" smtClean="0">
                <a:latin typeface="Arial"/>
                <a:cs typeface="Arial"/>
              </a:rPr>
              <a:t>Dissertation Defense</a:t>
            </a:r>
          </a:p>
          <a:p>
            <a:pPr lvl="0">
              <a:spcBef>
                <a:spcPct val="0"/>
              </a:spcBef>
              <a:defRPr/>
            </a:pPr>
            <a:endParaRPr lang="en-US" dirty="0">
              <a:solidFill>
                <a:schemeClr val="bg2">
                  <a:lumMod val="10000"/>
                </a:schemeClr>
              </a:solidFill>
              <a:latin typeface="Arial"/>
              <a:cs typeface="Arial"/>
            </a:endParaRP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8-10 minutes for your presentation</a:t>
            </a: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8-12 slides</a:t>
            </a:r>
          </a:p>
          <a:p>
            <a:pPr marL="628650" indent="-285750">
              <a:spcBef>
                <a:spcPct val="0"/>
              </a:spcBef>
              <a:buFont typeface="Arial" panose="020B0604020202020204" pitchFamily="34" charset="0"/>
              <a:buChar char="–"/>
              <a:defRPr/>
            </a:pPr>
            <a:r>
              <a:rPr lang="en-US" dirty="0" smtClean="0">
                <a:solidFill>
                  <a:schemeClr val="bg2">
                    <a:lumMod val="10000"/>
                  </a:schemeClr>
                </a:solidFill>
                <a:latin typeface="Arial"/>
                <a:cs typeface="Arial"/>
              </a:rPr>
              <a:t>Statement of the Problem/Conceptual Framework </a:t>
            </a:r>
            <a:r>
              <a:rPr lang="en-US" sz="1600" i="1" dirty="0" smtClean="0">
                <a:solidFill>
                  <a:schemeClr val="bg2">
                    <a:lumMod val="10000"/>
                  </a:schemeClr>
                </a:solidFill>
                <a:latin typeface="Arial"/>
                <a:cs typeface="Arial"/>
              </a:rPr>
              <a:t>- why study this?</a:t>
            </a:r>
            <a:r>
              <a:rPr lang="en-US" dirty="0" smtClean="0">
                <a:solidFill>
                  <a:schemeClr val="bg2">
                    <a:lumMod val="10000"/>
                  </a:schemeClr>
                </a:solidFill>
                <a:latin typeface="Arial"/>
                <a:cs typeface="Arial"/>
              </a:rPr>
              <a:t> </a:t>
            </a:r>
            <a:r>
              <a:rPr lang="en-US" sz="1600" dirty="0" smtClean="0">
                <a:solidFill>
                  <a:schemeClr val="bg2">
                    <a:lumMod val="10000"/>
                  </a:schemeClr>
                </a:solidFill>
                <a:latin typeface="Arial"/>
                <a:cs typeface="Arial"/>
              </a:rPr>
              <a:t>(1 slide)</a:t>
            </a:r>
          </a:p>
          <a:p>
            <a:pPr marL="628650" indent="-285750">
              <a:spcBef>
                <a:spcPct val="0"/>
              </a:spcBef>
              <a:buFont typeface="Arial" panose="020B0604020202020204" pitchFamily="34" charset="0"/>
              <a:buChar char="–"/>
              <a:defRPr/>
            </a:pPr>
            <a:r>
              <a:rPr lang="en-US" dirty="0" smtClean="0">
                <a:solidFill>
                  <a:schemeClr val="bg2">
                    <a:lumMod val="10000"/>
                  </a:schemeClr>
                </a:solidFill>
                <a:latin typeface="Arial"/>
                <a:cs typeface="Arial"/>
              </a:rPr>
              <a:t>Literature Review </a:t>
            </a:r>
            <a:r>
              <a:rPr lang="en-US" sz="1600" dirty="0" smtClean="0">
                <a:solidFill>
                  <a:schemeClr val="bg2">
                    <a:lumMod val="10000"/>
                  </a:schemeClr>
                </a:solidFill>
                <a:latin typeface="Arial"/>
                <a:cs typeface="Arial"/>
              </a:rPr>
              <a:t>(1 slide)</a:t>
            </a:r>
          </a:p>
          <a:p>
            <a:pPr marL="628650" indent="-285750">
              <a:spcBef>
                <a:spcPct val="0"/>
              </a:spcBef>
              <a:buFont typeface="Arial" panose="020B0604020202020204" pitchFamily="34" charset="0"/>
              <a:buChar char="–"/>
              <a:defRPr/>
            </a:pPr>
            <a:r>
              <a:rPr lang="en-US" dirty="0" smtClean="0">
                <a:solidFill>
                  <a:schemeClr val="bg2">
                    <a:lumMod val="10000"/>
                  </a:schemeClr>
                </a:solidFill>
                <a:latin typeface="Arial"/>
                <a:cs typeface="Arial"/>
              </a:rPr>
              <a:t>Purpose </a:t>
            </a:r>
            <a:r>
              <a:rPr lang="en-US" dirty="0">
                <a:solidFill>
                  <a:schemeClr val="bg2">
                    <a:lumMod val="10000"/>
                  </a:schemeClr>
                </a:solidFill>
                <a:latin typeface="Arial"/>
                <a:cs typeface="Arial"/>
              </a:rPr>
              <a:t>of the Study and Research Question(s) </a:t>
            </a:r>
            <a:r>
              <a:rPr lang="en-US" sz="1600" dirty="0">
                <a:solidFill>
                  <a:schemeClr val="bg2">
                    <a:lumMod val="10000"/>
                  </a:schemeClr>
                </a:solidFill>
                <a:latin typeface="Arial"/>
                <a:cs typeface="Arial"/>
              </a:rPr>
              <a:t>(1 slide)</a:t>
            </a:r>
          </a:p>
          <a:p>
            <a:pPr marL="628650" indent="-285750">
              <a:spcBef>
                <a:spcPct val="0"/>
              </a:spcBef>
              <a:buFont typeface="Arial" panose="020B0604020202020204" pitchFamily="34" charset="0"/>
              <a:buChar char="–"/>
              <a:defRPr/>
            </a:pPr>
            <a:r>
              <a:rPr lang="en-US" dirty="0">
                <a:solidFill>
                  <a:schemeClr val="bg2">
                    <a:lumMod val="10000"/>
                  </a:schemeClr>
                </a:solidFill>
                <a:latin typeface="Arial"/>
                <a:cs typeface="Arial"/>
              </a:rPr>
              <a:t>Instrumentation, Data Collection and Analysis </a:t>
            </a:r>
            <a:r>
              <a:rPr lang="en-US" sz="1600" dirty="0">
                <a:solidFill>
                  <a:schemeClr val="bg2">
                    <a:lumMod val="10000"/>
                  </a:schemeClr>
                </a:solidFill>
                <a:latin typeface="Arial"/>
                <a:cs typeface="Arial"/>
              </a:rPr>
              <a:t>(1 slide)</a:t>
            </a:r>
          </a:p>
          <a:p>
            <a:pPr marL="628650" indent="-285750">
              <a:spcBef>
                <a:spcPct val="0"/>
              </a:spcBef>
              <a:buFont typeface="Arial" panose="020B0604020202020204" pitchFamily="34" charset="0"/>
              <a:buChar char="–"/>
              <a:defRPr/>
            </a:pPr>
            <a:r>
              <a:rPr lang="en-US" dirty="0" smtClean="0">
                <a:solidFill>
                  <a:schemeClr val="bg2">
                    <a:lumMod val="10000"/>
                  </a:schemeClr>
                </a:solidFill>
                <a:latin typeface="Arial"/>
                <a:cs typeface="Arial"/>
              </a:rPr>
              <a:t>Research Questions </a:t>
            </a:r>
            <a:r>
              <a:rPr lang="en-US" dirty="0">
                <a:solidFill>
                  <a:schemeClr val="bg2">
                    <a:lumMod val="10000"/>
                  </a:schemeClr>
                </a:solidFill>
                <a:latin typeface="Arial"/>
                <a:cs typeface="Arial"/>
              </a:rPr>
              <a:t>and </a:t>
            </a:r>
            <a:r>
              <a:rPr lang="en-US" dirty="0" smtClean="0">
                <a:solidFill>
                  <a:schemeClr val="bg2">
                    <a:lumMod val="10000"/>
                  </a:schemeClr>
                </a:solidFill>
                <a:latin typeface="Arial"/>
                <a:cs typeface="Arial"/>
              </a:rPr>
              <a:t>Findings </a:t>
            </a:r>
            <a:r>
              <a:rPr lang="en-US" sz="1600" i="1" dirty="0" smtClean="0">
                <a:solidFill>
                  <a:schemeClr val="bg2">
                    <a:lumMod val="10000"/>
                  </a:schemeClr>
                </a:solidFill>
                <a:latin typeface="Arial"/>
                <a:cs typeface="Arial"/>
              </a:rPr>
              <a:t>- state </a:t>
            </a:r>
            <a:r>
              <a:rPr lang="en-US" sz="1600" i="1" dirty="0">
                <a:solidFill>
                  <a:schemeClr val="bg2">
                    <a:lumMod val="10000"/>
                  </a:schemeClr>
                </a:solidFill>
                <a:latin typeface="Arial"/>
                <a:cs typeface="Arial"/>
              </a:rPr>
              <a:t>the question and findings </a:t>
            </a:r>
            <a:r>
              <a:rPr lang="en-US" sz="1600" i="1" dirty="0" smtClean="0">
                <a:solidFill>
                  <a:schemeClr val="bg2">
                    <a:lumMod val="10000"/>
                  </a:schemeClr>
                </a:solidFill>
                <a:latin typeface="Arial"/>
                <a:cs typeface="Arial"/>
              </a:rPr>
              <a:t>together </a:t>
            </a:r>
            <a:r>
              <a:rPr lang="en-US" sz="1600" dirty="0" smtClean="0">
                <a:solidFill>
                  <a:schemeClr val="bg2">
                    <a:lumMod val="10000"/>
                  </a:schemeClr>
                </a:solidFill>
                <a:latin typeface="Arial"/>
                <a:cs typeface="Arial"/>
              </a:rPr>
              <a:t>(</a:t>
            </a:r>
            <a:r>
              <a:rPr lang="en-US" sz="1600" dirty="0">
                <a:solidFill>
                  <a:schemeClr val="bg2">
                    <a:lumMod val="10000"/>
                  </a:schemeClr>
                </a:solidFill>
                <a:latin typeface="Arial"/>
                <a:cs typeface="Arial"/>
              </a:rPr>
              <a:t>1 slide per question) </a:t>
            </a:r>
            <a:endParaRPr lang="en-US" sz="1600" i="1" dirty="0">
              <a:solidFill>
                <a:schemeClr val="bg2">
                  <a:lumMod val="10000"/>
                </a:schemeClr>
              </a:solidFill>
              <a:latin typeface="Arial"/>
              <a:cs typeface="Arial"/>
            </a:endParaRPr>
          </a:p>
          <a:p>
            <a:pPr marL="628650" indent="-285750">
              <a:spcBef>
                <a:spcPct val="0"/>
              </a:spcBef>
              <a:buFont typeface="Arial" panose="020B0604020202020204" pitchFamily="34" charset="0"/>
              <a:buChar char="–"/>
              <a:defRPr/>
            </a:pPr>
            <a:r>
              <a:rPr lang="en-US" dirty="0">
                <a:solidFill>
                  <a:schemeClr val="bg2">
                    <a:lumMod val="10000"/>
                  </a:schemeClr>
                </a:solidFill>
                <a:latin typeface="Arial"/>
                <a:cs typeface="Arial"/>
              </a:rPr>
              <a:t>Implications for </a:t>
            </a:r>
            <a:r>
              <a:rPr lang="en-US" sz="1600" dirty="0">
                <a:solidFill>
                  <a:schemeClr val="bg2">
                    <a:lumMod val="10000"/>
                  </a:schemeClr>
                </a:solidFill>
                <a:latin typeface="Arial"/>
                <a:cs typeface="Arial"/>
              </a:rPr>
              <a:t>Practice/Policy (1 slide)</a:t>
            </a:r>
          </a:p>
          <a:p>
            <a:pPr marL="628650" indent="-285750">
              <a:spcBef>
                <a:spcPct val="0"/>
              </a:spcBef>
              <a:buFont typeface="Arial" panose="020B0604020202020204" pitchFamily="34" charset="0"/>
              <a:buChar char="–"/>
              <a:defRPr/>
            </a:pPr>
            <a:r>
              <a:rPr lang="en-US" dirty="0">
                <a:solidFill>
                  <a:schemeClr val="bg2">
                    <a:lumMod val="10000"/>
                  </a:schemeClr>
                </a:solidFill>
                <a:latin typeface="Arial"/>
                <a:cs typeface="Arial"/>
              </a:rPr>
              <a:t>Recommendations for </a:t>
            </a:r>
            <a:r>
              <a:rPr lang="en-US" dirty="0" smtClean="0">
                <a:solidFill>
                  <a:schemeClr val="bg2">
                    <a:lumMod val="10000"/>
                  </a:schemeClr>
                </a:solidFill>
                <a:latin typeface="Arial"/>
                <a:cs typeface="Arial"/>
              </a:rPr>
              <a:t>Research </a:t>
            </a:r>
            <a:r>
              <a:rPr lang="en-US" sz="1600" i="1" dirty="0" smtClean="0">
                <a:solidFill>
                  <a:schemeClr val="bg2">
                    <a:lumMod val="10000"/>
                  </a:schemeClr>
                </a:solidFill>
                <a:latin typeface="Arial"/>
                <a:cs typeface="Arial"/>
              </a:rPr>
              <a:t>– </a:t>
            </a:r>
            <a:r>
              <a:rPr lang="en-US" sz="1600" i="1" dirty="0">
                <a:solidFill>
                  <a:schemeClr val="bg2">
                    <a:lumMod val="10000"/>
                  </a:schemeClr>
                </a:solidFill>
                <a:latin typeface="Arial"/>
                <a:cs typeface="Arial"/>
              </a:rPr>
              <a:t>what would you do </a:t>
            </a:r>
            <a:r>
              <a:rPr lang="en-US" sz="1600" i="1" dirty="0" smtClean="0">
                <a:solidFill>
                  <a:schemeClr val="bg2">
                    <a:lumMod val="10000"/>
                  </a:schemeClr>
                </a:solidFill>
                <a:latin typeface="Arial"/>
                <a:cs typeface="Arial"/>
              </a:rPr>
              <a:t>differently? </a:t>
            </a:r>
            <a:r>
              <a:rPr lang="en-US" sz="1600" i="1" dirty="0">
                <a:solidFill>
                  <a:schemeClr val="bg2">
                    <a:lumMod val="10000"/>
                  </a:schemeClr>
                </a:solidFill>
                <a:latin typeface="Arial"/>
                <a:cs typeface="Arial"/>
              </a:rPr>
              <a:t>what couldn’t you </a:t>
            </a:r>
            <a:r>
              <a:rPr lang="en-US" sz="1600" i="1" dirty="0" smtClean="0">
                <a:solidFill>
                  <a:schemeClr val="bg2">
                    <a:lumMod val="10000"/>
                  </a:schemeClr>
                </a:solidFill>
                <a:latin typeface="Arial"/>
                <a:cs typeface="Arial"/>
              </a:rPr>
              <a:t>answer?</a:t>
            </a:r>
            <a:r>
              <a:rPr lang="en-US" sz="1600" dirty="0" smtClean="0">
                <a:solidFill>
                  <a:schemeClr val="bg2">
                    <a:lumMod val="10000"/>
                  </a:schemeClr>
                </a:solidFill>
                <a:latin typeface="Arial"/>
                <a:cs typeface="Arial"/>
              </a:rPr>
              <a:t> </a:t>
            </a:r>
            <a:r>
              <a:rPr lang="en-US" sz="1600" dirty="0">
                <a:solidFill>
                  <a:schemeClr val="bg2">
                    <a:lumMod val="10000"/>
                  </a:schemeClr>
                </a:solidFill>
                <a:latin typeface="Arial"/>
                <a:cs typeface="Arial"/>
              </a:rPr>
              <a:t>(1 slide) </a:t>
            </a:r>
          </a:p>
          <a:p>
            <a:pPr marL="628650" indent="-285750">
              <a:spcBef>
                <a:spcPct val="0"/>
              </a:spcBef>
              <a:buFont typeface="Arial" panose="020B0604020202020204" pitchFamily="34" charset="0"/>
              <a:buChar char="–"/>
              <a:defRPr/>
            </a:pPr>
            <a:r>
              <a:rPr lang="en-US" dirty="0">
                <a:solidFill>
                  <a:schemeClr val="bg2">
                    <a:lumMod val="10000"/>
                  </a:schemeClr>
                </a:solidFill>
                <a:latin typeface="Arial"/>
                <a:cs typeface="Arial"/>
              </a:rPr>
              <a:t>Review of </a:t>
            </a:r>
            <a:r>
              <a:rPr lang="en-US" dirty="0" smtClean="0">
                <a:solidFill>
                  <a:schemeClr val="bg2">
                    <a:lumMod val="10000"/>
                  </a:schemeClr>
                </a:solidFill>
                <a:latin typeface="Arial"/>
                <a:cs typeface="Arial"/>
              </a:rPr>
              <a:t>Abstract </a:t>
            </a:r>
            <a:r>
              <a:rPr lang="en-US" sz="1600" dirty="0" smtClean="0">
                <a:solidFill>
                  <a:schemeClr val="bg2">
                    <a:lumMod val="10000"/>
                  </a:schemeClr>
                </a:solidFill>
                <a:latin typeface="Arial"/>
                <a:cs typeface="Arial"/>
              </a:rPr>
              <a:t>(1 slide)</a:t>
            </a:r>
            <a:endParaRPr lang="en-US" sz="1600" dirty="0">
              <a:solidFill>
                <a:schemeClr val="bg2">
                  <a:lumMod val="10000"/>
                </a:schemeClr>
              </a:solidFill>
              <a:latin typeface="Arial"/>
              <a:cs typeface="Arial"/>
            </a:endParaRPr>
          </a:p>
          <a:p>
            <a:pPr marL="628650" indent="-285750">
              <a:spcBef>
                <a:spcPct val="0"/>
              </a:spcBef>
              <a:buFont typeface="Arial" panose="020B0604020202020204" pitchFamily="34" charset="0"/>
              <a:buChar char="–"/>
              <a:defRPr/>
            </a:pPr>
            <a:r>
              <a:rPr lang="en-US" dirty="0">
                <a:solidFill>
                  <a:schemeClr val="bg2">
                    <a:lumMod val="10000"/>
                  </a:schemeClr>
                </a:solidFill>
                <a:latin typeface="Arial"/>
                <a:cs typeface="Arial"/>
              </a:rPr>
              <a:t>Thank You </a:t>
            </a:r>
            <a:r>
              <a:rPr lang="en-US" sz="1600" i="1" dirty="0">
                <a:solidFill>
                  <a:schemeClr val="bg2">
                    <a:lumMod val="10000"/>
                  </a:schemeClr>
                </a:solidFill>
                <a:latin typeface="Arial"/>
                <a:cs typeface="Arial"/>
              </a:rPr>
              <a:t>– Questions </a:t>
            </a:r>
            <a:r>
              <a:rPr lang="en-US" sz="1600" dirty="0">
                <a:solidFill>
                  <a:schemeClr val="bg2">
                    <a:lumMod val="10000"/>
                  </a:schemeClr>
                </a:solidFill>
                <a:latin typeface="Arial"/>
                <a:cs typeface="Arial"/>
              </a:rPr>
              <a:t>(1 slide)</a:t>
            </a:r>
          </a:p>
          <a:p>
            <a:pPr>
              <a:spcBef>
                <a:spcPct val="0"/>
              </a:spcBef>
              <a:defRPr/>
            </a:pPr>
            <a:endParaRPr lang="en-US" dirty="0">
              <a:solidFill>
                <a:schemeClr val="bg2">
                  <a:lumMod val="10000"/>
                </a:schemeClr>
              </a:solidFill>
              <a:latin typeface="Arial"/>
              <a:cs typeface="Arial"/>
            </a:endParaRPr>
          </a:p>
        </p:txBody>
      </p:sp>
    </p:spTree>
    <p:extLst>
      <p:ext uri="{BB962C8B-B14F-4D97-AF65-F5344CB8AC3E}">
        <p14:creationId xmlns:p14="http://schemas.microsoft.com/office/powerpoint/2010/main" val="3077964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6877050" y="6214529"/>
            <a:ext cx="2023531" cy="317499"/>
          </a:xfrm>
          <a:prstGeom prst="rect">
            <a:avLst/>
          </a:prstGeom>
        </p:spPr>
        <p:txBody>
          <a:bodyPr vert="horz" lIns="91440" tIns="45720" rIns="91440" bIns="45720" rtlCol="0">
            <a:normAutofit fontScale="85000" lnSpcReduction="10000"/>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en-US" sz="1100" b="1" dirty="0" smtClean="0">
                <a:solidFill>
                  <a:schemeClr val="bg1"/>
                </a:solidFill>
                <a:latin typeface="Arial"/>
                <a:cs typeface="Arial"/>
              </a:rPr>
              <a:t>Navigating the Dissertation  </a:t>
            </a:r>
            <a:r>
              <a:rPr kumimoji="0" lang="en-US" sz="1100" b="1" u="none" strike="noStrike" kern="1200" cap="none" spc="0" normalizeH="0" noProof="0" dirty="0" smtClean="0">
                <a:ln>
                  <a:noFill/>
                </a:ln>
                <a:solidFill>
                  <a:schemeClr val="bg1"/>
                </a:solidFill>
                <a:effectLst/>
                <a:uLnTx/>
                <a:uFillTx/>
                <a:latin typeface="Arial"/>
                <a:ea typeface="+mn-ea"/>
                <a:cs typeface="Arial"/>
              </a:rPr>
              <a:t>|  15</a:t>
            </a:r>
            <a:endParaRPr kumimoji="0" lang="en-US" sz="1100" b="1" u="none" strike="noStrike" kern="1200" cap="none" spc="0" normalizeH="0" baseline="0" noProof="0" dirty="0" smtClean="0">
              <a:ln>
                <a:noFill/>
              </a:ln>
              <a:solidFill>
                <a:schemeClr val="bg1"/>
              </a:solidFill>
              <a:effectLst/>
              <a:uLnTx/>
              <a:uFillTx/>
              <a:latin typeface="Arial"/>
              <a:ea typeface="+mn-ea"/>
              <a:cs typeface="Arial"/>
            </a:endParaRPr>
          </a:p>
        </p:txBody>
      </p:sp>
      <p:sp>
        <p:nvSpPr>
          <p:cNvPr id="6" name="TextBox 5"/>
          <p:cNvSpPr txBox="1"/>
          <p:nvPr/>
        </p:nvSpPr>
        <p:spPr>
          <a:xfrm>
            <a:off x="943687" y="977900"/>
            <a:ext cx="7399800" cy="3462486"/>
          </a:xfrm>
          <a:prstGeom prst="rect">
            <a:avLst/>
          </a:prstGeom>
          <a:noFill/>
        </p:spPr>
        <p:txBody>
          <a:bodyPr wrap="square" rtlCol="0">
            <a:spAutoFit/>
          </a:bodyPr>
          <a:lstStyle/>
          <a:p>
            <a:pPr lvl="0">
              <a:spcBef>
                <a:spcPct val="0"/>
              </a:spcBef>
              <a:defRPr/>
            </a:pPr>
            <a:r>
              <a:rPr lang="en-US" sz="2400" b="1" dirty="0" smtClean="0">
                <a:latin typeface="Arial"/>
                <a:cs typeface="Arial"/>
              </a:rPr>
              <a:t>Helpful Tips</a:t>
            </a:r>
          </a:p>
          <a:p>
            <a:pPr lvl="0">
              <a:spcBef>
                <a:spcPct val="0"/>
              </a:spcBef>
              <a:defRPr/>
            </a:pPr>
            <a:endParaRPr lang="en-US" dirty="0">
              <a:solidFill>
                <a:schemeClr val="bg2">
                  <a:lumMod val="10000"/>
                </a:schemeClr>
              </a:solidFill>
              <a:latin typeface="Arial"/>
              <a:cs typeface="Arial"/>
            </a:endParaRP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Life </a:t>
            </a:r>
            <a:r>
              <a:rPr lang="en-US" dirty="0" smtClean="0">
                <a:solidFill>
                  <a:schemeClr val="bg2">
                    <a:lumMod val="10000"/>
                  </a:schemeClr>
                </a:solidFill>
                <a:latin typeface="Arial"/>
                <a:cs typeface="Arial"/>
              </a:rPr>
              <a:t>happens.  </a:t>
            </a:r>
            <a:r>
              <a:rPr lang="en-US" dirty="0">
                <a:solidFill>
                  <a:schemeClr val="bg2">
                    <a:lumMod val="10000"/>
                  </a:schemeClr>
                </a:solidFill>
                <a:latin typeface="Arial"/>
                <a:cs typeface="Arial"/>
              </a:rPr>
              <a:t>B</a:t>
            </a:r>
            <a:r>
              <a:rPr lang="en-US" dirty="0" smtClean="0">
                <a:solidFill>
                  <a:schemeClr val="bg2">
                    <a:lumMod val="10000"/>
                  </a:schemeClr>
                </a:solidFill>
                <a:latin typeface="Arial"/>
                <a:cs typeface="Arial"/>
              </a:rPr>
              <a:t>e </a:t>
            </a:r>
            <a:r>
              <a:rPr lang="en-US" dirty="0">
                <a:solidFill>
                  <a:schemeClr val="bg2">
                    <a:lumMod val="10000"/>
                  </a:schemeClr>
                </a:solidFill>
                <a:latin typeface="Arial"/>
                <a:cs typeface="Arial"/>
              </a:rPr>
              <a:t>honest with yourself and how you will manage your time and responsibilities with family, career, the dissertation, as well as, your physical, emotional </a:t>
            </a:r>
            <a:r>
              <a:rPr lang="en-US" dirty="0" smtClean="0">
                <a:solidFill>
                  <a:schemeClr val="bg2">
                    <a:lumMod val="10000"/>
                  </a:schemeClr>
                </a:solidFill>
                <a:latin typeface="Arial"/>
                <a:cs typeface="Arial"/>
              </a:rPr>
              <a:t>well-being</a:t>
            </a:r>
            <a:r>
              <a:rPr lang="en-US" dirty="0">
                <a:solidFill>
                  <a:schemeClr val="bg2">
                    <a:lumMod val="10000"/>
                  </a:schemeClr>
                </a:solidFill>
                <a:latin typeface="Arial"/>
                <a:cs typeface="Arial"/>
              </a:rPr>
              <a:t>.</a:t>
            </a: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Develop and maintain a constructive relationship with your dissertation chair.</a:t>
            </a: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Create a vision, timeline, </a:t>
            </a:r>
            <a:r>
              <a:rPr lang="en-US" dirty="0" smtClean="0">
                <a:solidFill>
                  <a:schemeClr val="bg2">
                    <a:lumMod val="10000"/>
                  </a:schemeClr>
                </a:solidFill>
                <a:latin typeface="Arial"/>
                <a:cs typeface="Arial"/>
              </a:rPr>
              <a:t>and work </a:t>
            </a:r>
            <a:r>
              <a:rPr lang="en-US" dirty="0">
                <a:solidFill>
                  <a:schemeClr val="bg2">
                    <a:lumMod val="10000"/>
                  </a:schemeClr>
                </a:solidFill>
                <a:latin typeface="Arial"/>
                <a:cs typeface="Arial"/>
              </a:rPr>
              <a:t>plan </a:t>
            </a:r>
            <a:r>
              <a:rPr lang="en-US" dirty="0" smtClean="0">
                <a:solidFill>
                  <a:schemeClr val="bg2">
                    <a:lumMod val="10000"/>
                  </a:schemeClr>
                </a:solidFill>
                <a:latin typeface="Arial"/>
                <a:cs typeface="Arial"/>
              </a:rPr>
              <a:t>- and </a:t>
            </a:r>
            <a:r>
              <a:rPr lang="en-US" dirty="0">
                <a:solidFill>
                  <a:schemeClr val="bg2">
                    <a:lumMod val="10000"/>
                  </a:schemeClr>
                </a:solidFill>
                <a:latin typeface="Arial"/>
                <a:cs typeface="Arial"/>
              </a:rPr>
              <a:t>stick to it.  If for some reason you need to make adjustments, re-work your plan and inform your chair of your new timeline.</a:t>
            </a: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Seek support from multiple sources</a:t>
            </a:r>
            <a:r>
              <a:rPr lang="en-US" dirty="0" smtClean="0">
                <a:solidFill>
                  <a:schemeClr val="bg2">
                    <a:lumMod val="10000"/>
                  </a:schemeClr>
                </a:solidFill>
                <a:latin typeface="Arial"/>
                <a:cs typeface="Arial"/>
              </a:rPr>
              <a:t>.</a:t>
            </a:r>
            <a:endParaRPr lang="en-US" dirty="0">
              <a:solidFill>
                <a:schemeClr val="bg2">
                  <a:lumMod val="10000"/>
                </a:schemeClr>
              </a:solidFill>
              <a:latin typeface="Arial"/>
              <a:cs typeface="Arial"/>
            </a:endParaRPr>
          </a:p>
        </p:txBody>
      </p:sp>
    </p:spTree>
    <p:extLst>
      <p:ext uri="{BB962C8B-B14F-4D97-AF65-F5344CB8AC3E}">
        <p14:creationId xmlns:p14="http://schemas.microsoft.com/office/powerpoint/2010/main" val="3680967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6877050" y="6214529"/>
            <a:ext cx="2023531" cy="317499"/>
          </a:xfrm>
          <a:prstGeom prst="rect">
            <a:avLst/>
          </a:prstGeom>
        </p:spPr>
        <p:txBody>
          <a:bodyPr vert="horz" lIns="91440" tIns="45720" rIns="91440" bIns="45720" rtlCol="0">
            <a:normAutofit fontScale="85000" lnSpcReduction="10000"/>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en-US" sz="1100" b="1" dirty="0" smtClean="0">
                <a:solidFill>
                  <a:schemeClr val="bg1"/>
                </a:solidFill>
                <a:latin typeface="Arial"/>
                <a:cs typeface="Arial"/>
              </a:rPr>
              <a:t>Navigating the Dissertation  </a:t>
            </a:r>
            <a:r>
              <a:rPr kumimoji="0" lang="en-US" sz="1100" b="1" u="none" strike="noStrike" kern="1200" cap="none" spc="0" normalizeH="0" noProof="0" dirty="0" smtClean="0">
                <a:ln>
                  <a:noFill/>
                </a:ln>
                <a:solidFill>
                  <a:schemeClr val="bg1"/>
                </a:solidFill>
                <a:effectLst/>
                <a:uLnTx/>
                <a:uFillTx/>
                <a:latin typeface="Arial"/>
                <a:ea typeface="+mn-ea"/>
                <a:cs typeface="Arial"/>
              </a:rPr>
              <a:t>|  16</a:t>
            </a:r>
            <a:endParaRPr kumimoji="0" lang="en-US" sz="1100" b="1" u="none" strike="noStrike" kern="1200" cap="none" spc="0" normalizeH="0" baseline="0" noProof="0" dirty="0" smtClean="0">
              <a:ln>
                <a:noFill/>
              </a:ln>
              <a:solidFill>
                <a:schemeClr val="bg1"/>
              </a:solidFill>
              <a:effectLst/>
              <a:uLnTx/>
              <a:uFillTx/>
              <a:latin typeface="Arial"/>
              <a:ea typeface="+mn-ea"/>
              <a:cs typeface="Arial"/>
            </a:endParaRPr>
          </a:p>
        </p:txBody>
      </p:sp>
      <p:sp>
        <p:nvSpPr>
          <p:cNvPr id="6" name="TextBox 5"/>
          <p:cNvSpPr txBox="1"/>
          <p:nvPr/>
        </p:nvSpPr>
        <p:spPr>
          <a:xfrm>
            <a:off x="943687" y="977900"/>
            <a:ext cx="7399800" cy="2277547"/>
          </a:xfrm>
          <a:prstGeom prst="rect">
            <a:avLst/>
          </a:prstGeom>
          <a:noFill/>
        </p:spPr>
        <p:txBody>
          <a:bodyPr wrap="square" rtlCol="0">
            <a:spAutoFit/>
          </a:bodyPr>
          <a:lstStyle/>
          <a:p>
            <a:pPr lvl="0">
              <a:spcBef>
                <a:spcPct val="0"/>
              </a:spcBef>
              <a:defRPr/>
            </a:pPr>
            <a:r>
              <a:rPr lang="en-US" sz="2400" b="1" dirty="0" smtClean="0">
                <a:latin typeface="Arial"/>
                <a:cs typeface="Arial"/>
              </a:rPr>
              <a:t>Working with the DSC</a:t>
            </a:r>
          </a:p>
          <a:p>
            <a:pPr lvl="0">
              <a:spcBef>
                <a:spcPct val="0"/>
              </a:spcBef>
              <a:defRPr/>
            </a:pPr>
            <a:endParaRPr lang="en-US" dirty="0">
              <a:solidFill>
                <a:schemeClr val="bg2">
                  <a:lumMod val="10000"/>
                </a:schemeClr>
              </a:solidFill>
              <a:latin typeface="Arial"/>
              <a:cs typeface="Arial"/>
            </a:endParaRP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We are committed to your successful completion of the program.</a:t>
            </a: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Schedule your reviews well in advance of deadlines so that you have the time to make any necessary adjustments.</a:t>
            </a: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We can schedule a mock proposal or dissertation defense and review your defense slides.</a:t>
            </a:r>
          </a:p>
        </p:txBody>
      </p:sp>
    </p:spTree>
    <p:extLst>
      <p:ext uri="{BB962C8B-B14F-4D97-AF65-F5344CB8AC3E}">
        <p14:creationId xmlns:p14="http://schemas.microsoft.com/office/powerpoint/2010/main" val="875720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6877050" y="6214529"/>
            <a:ext cx="2023531" cy="317499"/>
          </a:xfrm>
          <a:prstGeom prst="rect">
            <a:avLst/>
          </a:prstGeom>
        </p:spPr>
        <p:txBody>
          <a:bodyPr vert="horz" lIns="91440" tIns="45720" rIns="91440" bIns="45720" rtlCol="0">
            <a:normAutofit fontScale="85000" lnSpcReduction="10000"/>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en-US" sz="1100" b="1" dirty="0" smtClean="0">
                <a:solidFill>
                  <a:schemeClr val="bg1"/>
                </a:solidFill>
                <a:latin typeface="Arial"/>
                <a:cs typeface="Arial"/>
              </a:rPr>
              <a:t>Navigating the Dissertation  </a:t>
            </a:r>
            <a:r>
              <a:rPr kumimoji="0" lang="en-US" sz="1100" b="1" u="none" strike="noStrike" kern="1200" cap="none" spc="0" normalizeH="0" noProof="0" dirty="0" smtClean="0">
                <a:ln>
                  <a:noFill/>
                </a:ln>
                <a:solidFill>
                  <a:schemeClr val="bg1"/>
                </a:solidFill>
                <a:effectLst/>
                <a:uLnTx/>
                <a:uFillTx/>
                <a:latin typeface="Arial"/>
                <a:ea typeface="+mn-ea"/>
                <a:cs typeface="Arial"/>
              </a:rPr>
              <a:t>|  17</a:t>
            </a:r>
            <a:endParaRPr kumimoji="0" lang="en-US" sz="1100" b="1" u="none" strike="noStrike" kern="1200" cap="none" spc="0" normalizeH="0" baseline="0" noProof="0" dirty="0" smtClean="0">
              <a:ln>
                <a:noFill/>
              </a:ln>
              <a:solidFill>
                <a:schemeClr val="bg1"/>
              </a:solidFill>
              <a:effectLst/>
              <a:uLnTx/>
              <a:uFillTx/>
              <a:latin typeface="Arial"/>
              <a:ea typeface="+mn-ea"/>
              <a:cs typeface="Arial"/>
            </a:endParaRPr>
          </a:p>
        </p:txBody>
      </p:sp>
      <p:sp>
        <p:nvSpPr>
          <p:cNvPr id="6" name="TextBox 5"/>
          <p:cNvSpPr txBox="1"/>
          <p:nvPr/>
        </p:nvSpPr>
        <p:spPr>
          <a:xfrm>
            <a:off x="943687" y="977900"/>
            <a:ext cx="7399800" cy="4678204"/>
          </a:xfrm>
          <a:prstGeom prst="rect">
            <a:avLst/>
          </a:prstGeom>
          <a:noFill/>
        </p:spPr>
        <p:txBody>
          <a:bodyPr wrap="square" rtlCol="0">
            <a:spAutoFit/>
          </a:bodyPr>
          <a:lstStyle/>
          <a:p>
            <a:pPr lvl="0">
              <a:spcBef>
                <a:spcPct val="0"/>
              </a:spcBef>
              <a:defRPr/>
            </a:pPr>
            <a:r>
              <a:rPr lang="en-US" sz="2400" b="1" dirty="0" smtClean="0">
                <a:latin typeface="Arial"/>
                <a:cs typeface="Arial"/>
              </a:rPr>
              <a:t>Questions?</a:t>
            </a:r>
          </a:p>
          <a:p>
            <a:pPr lvl="0">
              <a:spcBef>
                <a:spcPct val="0"/>
              </a:spcBef>
              <a:defRPr/>
            </a:pPr>
            <a:endParaRPr lang="en-US" dirty="0">
              <a:solidFill>
                <a:schemeClr val="bg2">
                  <a:lumMod val="10000"/>
                </a:schemeClr>
              </a:solidFill>
              <a:latin typeface="Arial"/>
              <a:cs typeface="Arial"/>
            </a:endParaRP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Your comments are important to </a:t>
            </a:r>
            <a:r>
              <a:rPr lang="en-US" dirty="0" smtClean="0">
                <a:solidFill>
                  <a:schemeClr val="bg2">
                    <a:lumMod val="10000"/>
                  </a:schemeClr>
                </a:solidFill>
                <a:latin typeface="Arial"/>
                <a:cs typeface="Arial"/>
              </a:rPr>
              <a:t>us!  Please </a:t>
            </a:r>
            <a:r>
              <a:rPr lang="en-US" dirty="0">
                <a:solidFill>
                  <a:schemeClr val="bg2">
                    <a:lumMod val="10000"/>
                  </a:schemeClr>
                </a:solidFill>
                <a:latin typeface="Arial"/>
                <a:cs typeface="Arial"/>
              </a:rPr>
              <a:t>send us your feedback </a:t>
            </a:r>
            <a:r>
              <a:rPr lang="en-US" dirty="0" smtClean="0">
                <a:solidFill>
                  <a:schemeClr val="bg2">
                    <a:lumMod val="10000"/>
                  </a:schemeClr>
                </a:solidFill>
                <a:latin typeface="Arial"/>
                <a:cs typeface="Arial"/>
              </a:rPr>
              <a:t>at </a:t>
            </a:r>
            <a:r>
              <a:rPr lang="en-US" u="sng" dirty="0" smtClean="0">
                <a:solidFill>
                  <a:srgbClr val="0092F6"/>
                </a:solidFill>
                <a:latin typeface="Arial"/>
                <a:cs typeface="Arial"/>
              </a:rPr>
              <a:t>http</a:t>
            </a:r>
            <a:r>
              <a:rPr lang="en-US" u="sng" dirty="0">
                <a:solidFill>
                  <a:srgbClr val="0092F6"/>
                </a:solidFill>
                <a:latin typeface="Arial"/>
                <a:cs typeface="Arial"/>
              </a:rPr>
              <a:t>://rossier.usc.edu/dsc/student-satisfaction-survey.html </a:t>
            </a:r>
            <a:endParaRPr lang="en-US" u="sng" dirty="0" smtClean="0">
              <a:solidFill>
                <a:srgbClr val="0092F6"/>
              </a:solidFill>
              <a:latin typeface="Arial"/>
              <a:cs typeface="Arial"/>
            </a:endParaRPr>
          </a:p>
          <a:p>
            <a:pPr>
              <a:spcBef>
                <a:spcPct val="0"/>
              </a:spcBef>
              <a:spcAft>
                <a:spcPts val="600"/>
              </a:spcAft>
              <a:defRPr/>
            </a:pPr>
            <a:endParaRPr lang="en-US" u="sng" dirty="0" smtClean="0">
              <a:solidFill>
                <a:srgbClr val="0092F6"/>
              </a:solidFill>
              <a:latin typeface="Arial"/>
              <a:cs typeface="Arial"/>
            </a:endParaRPr>
          </a:p>
          <a:p>
            <a:pPr marL="285750" indent="-285750">
              <a:spcBef>
                <a:spcPct val="0"/>
              </a:spcBef>
              <a:spcAft>
                <a:spcPts val="600"/>
              </a:spcAft>
              <a:buFont typeface="Wingdings" panose="05000000000000000000" pitchFamily="2" charset="2"/>
              <a:buChar char="§"/>
              <a:defRPr/>
            </a:pPr>
            <a:r>
              <a:rPr lang="en-US" dirty="0">
                <a:solidFill>
                  <a:srgbClr val="000000"/>
                </a:solidFill>
                <a:latin typeface="Arial"/>
                <a:cs typeface="Arial"/>
              </a:rPr>
              <a:t>Email: rsoedsc@usc.edu </a:t>
            </a:r>
          </a:p>
          <a:p>
            <a:pPr marL="285750" indent="-285750">
              <a:spcBef>
                <a:spcPct val="0"/>
              </a:spcBef>
              <a:spcAft>
                <a:spcPts val="600"/>
              </a:spcAft>
              <a:buFont typeface="Wingdings" panose="05000000000000000000" pitchFamily="2" charset="2"/>
              <a:buChar char="§"/>
              <a:defRPr/>
            </a:pPr>
            <a:r>
              <a:rPr lang="en-US" dirty="0">
                <a:solidFill>
                  <a:srgbClr val="000000"/>
                </a:solidFill>
                <a:latin typeface="Arial"/>
                <a:cs typeface="Arial"/>
              </a:rPr>
              <a:t>Call: 213 740-8099</a:t>
            </a:r>
          </a:p>
          <a:p>
            <a:pPr marL="285750" indent="-285750">
              <a:spcBef>
                <a:spcPct val="0"/>
              </a:spcBef>
              <a:spcAft>
                <a:spcPts val="600"/>
              </a:spcAft>
              <a:buFont typeface="Wingdings" panose="05000000000000000000" pitchFamily="2" charset="2"/>
              <a:buChar char="§"/>
              <a:defRPr/>
            </a:pPr>
            <a:r>
              <a:rPr lang="en-US" dirty="0">
                <a:solidFill>
                  <a:srgbClr val="000000"/>
                </a:solidFill>
                <a:latin typeface="Arial"/>
                <a:cs typeface="Arial"/>
              </a:rPr>
              <a:t>Location: RSOE, </a:t>
            </a:r>
            <a:r>
              <a:rPr lang="en-US" dirty="0" smtClean="0">
                <a:solidFill>
                  <a:srgbClr val="000000"/>
                </a:solidFill>
                <a:latin typeface="Arial"/>
                <a:cs typeface="Arial"/>
              </a:rPr>
              <a:t>WPH </a:t>
            </a:r>
            <a:r>
              <a:rPr lang="en-US" dirty="0" smtClean="0">
                <a:solidFill>
                  <a:srgbClr val="000000"/>
                </a:solidFill>
                <a:latin typeface="Arial"/>
                <a:cs typeface="Arial"/>
              </a:rPr>
              <a:t>402</a:t>
            </a:r>
          </a:p>
          <a:p>
            <a:pPr marL="285750" indent="-285750">
              <a:spcBef>
                <a:spcPct val="0"/>
              </a:spcBef>
              <a:spcAft>
                <a:spcPts val="600"/>
              </a:spcAft>
              <a:buFont typeface="Wingdings" panose="05000000000000000000" pitchFamily="2" charset="2"/>
              <a:buChar char="§"/>
              <a:defRPr/>
            </a:pPr>
            <a:endParaRPr lang="en-US" dirty="0">
              <a:solidFill>
                <a:srgbClr val="000000"/>
              </a:solidFill>
              <a:latin typeface="Arial"/>
              <a:cs typeface="Arial"/>
            </a:endParaRPr>
          </a:p>
          <a:p>
            <a:pPr marL="285750" indent="-285750">
              <a:spcBef>
                <a:spcPct val="0"/>
              </a:spcBef>
              <a:spcAft>
                <a:spcPts val="600"/>
              </a:spcAft>
              <a:buFont typeface="Wingdings" panose="05000000000000000000" pitchFamily="2" charset="2"/>
              <a:buChar char="§"/>
              <a:defRPr/>
            </a:pPr>
            <a:endParaRPr lang="en-US" dirty="0" smtClean="0">
              <a:solidFill>
                <a:srgbClr val="000000"/>
              </a:solidFill>
              <a:latin typeface="Arial"/>
              <a:cs typeface="Arial"/>
            </a:endParaRPr>
          </a:p>
          <a:p>
            <a:pPr marL="285750" indent="-285750">
              <a:spcBef>
                <a:spcPct val="0"/>
              </a:spcBef>
              <a:spcAft>
                <a:spcPts val="600"/>
              </a:spcAft>
              <a:buFont typeface="Wingdings" panose="05000000000000000000" pitchFamily="2" charset="2"/>
              <a:buChar char="§"/>
              <a:defRPr/>
            </a:pPr>
            <a:endParaRPr lang="en-US" dirty="0">
              <a:solidFill>
                <a:srgbClr val="000000"/>
              </a:solidFill>
              <a:latin typeface="Arial"/>
              <a:cs typeface="Arial"/>
            </a:endParaRPr>
          </a:p>
          <a:p>
            <a:pPr>
              <a:buNone/>
            </a:pPr>
            <a:r>
              <a:rPr lang="en-US" dirty="0"/>
              <a:t>For additional resources - http://dissertationedd.usc.edu/</a:t>
            </a:r>
          </a:p>
          <a:p>
            <a:pPr>
              <a:buNone/>
            </a:pPr>
            <a:r>
              <a:rPr lang="en-US"/>
              <a:t>DSC contact information – rsoedsc@rossier.usc.edu or (213)740-8099</a:t>
            </a:r>
          </a:p>
          <a:p>
            <a:pPr>
              <a:spcBef>
                <a:spcPct val="0"/>
              </a:spcBef>
              <a:spcAft>
                <a:spcPts val="600"/>
              </a:spcAft>
              <a:defRPr/>
            </a:pPr>
            <a:endParaRPr lang="en-US" dirty="0">
              <a:solidFill>
                <a:srgbClr val="000000"/>
              </a:solidFill>
              <a:latin typeface="Arial"/>
              <a:cs typeface="Arial"/>
            </a:endParaRPr>
          </a:p>
        </p:txBody>
      </p:sp>
    </p:spTree>
    <p:extLst>
      <p:ext uri="{BB962C8B-B14F-4D97-AF65-F5344CB8AC3E}">
        <p14:creationId xmlns:p14="http://schemas.microsoft.com/office/powerpoint/2010/main" val="17376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6991351" y="6214529"/>
            <a:ext cx="1909230" cy="317499"/>
          </a:xfrm>
          <a:prstGeom prst="rect">
            <a:avLst/>
          </a:prstGeom>
        </p:spPr>
        <p:txBody>
          <a:bodyPr vert="horz" lIns="91440" tIns="45720" rIns="91440" bIns="45720" rtlCol="0">
            <a:normAutofit fontScale="85000" lnSpcReduction="10000"/>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en-US" sz="1100" b="1" dirty="0" smtClean="0">
                <a:solidFill>
                  <a:schemeClr val="bg1"/>
                </a:solidFill>
                <a:latin typeface="Arial"/>
                <a:cs typeface="Arial"/>
              </a:rPr>
              <a:t>Navigating the Dissertation  </a:t>
            </a:r>
            <a:r>
              <a:rPr kumimoji="0" lang="en-US" sz="1100" b="1" u="none" strike="noStrike" kern="1200" cap="none" spc="0" normalizeH="0" noProof="0" dirty="0" smtClean="0">
                <a:ln>
                  <a:noFill/>
                </a:ln>
                <a:solidFill>
                  <a:schemeClr val="bg1"/>
                </a:solidFill>
                <a:effectLst/>
                <a:uLnTx/>
                <a:uFillTx/>
                <a:latin typeface="Arial"/>
                <a:ea typeface="+mn-ea"/>
                <a:cs typeface="Arial"/>
              </a:rPr>
              <a:t>|  2</a:t>
            </a:r>
            <a:endParaRPr kumimoji="0" lang="en-US" sz="1100" b="1" u="none" strike="noStrike" kern="1200" cap="none" spc="0" normalizeH="0" baseline="0" noProof="0" dirty="0" smtClean="0">
              <a:ln>
                <a:noFill/>
              </a:ln>
              <a:solidFill>
                <a:schemeClr val="bg1"/>
              </a:solidFill>
              <a:effectLst/>
              <a:uLnTx/>
              <a:uFillTx/>
              <a:latin typeface="Arial"/>
              <a:ea typeface="+mn-ea"/>
              <a:cs typeface="Arial"/>
            </a:endParaRPr>
          </a:p>
        </p:txBody>
      </p:sp>
      <p:sp>
        <p:nvSpPr>
          <p:cNvPr id="5" name="TextBox 4"/>
          <p:cNvSpPr txBox="1"/>
          <p:nvPr/>
        </p:nvSpPr>
        <p:spPr>
          <a:xfrm>
            <a:off x="943687" y="977900"/>
            <a:ext cx="7399800" cy="4524315"/>
          </a:xfrm>
          <a:prstGeom prst="rect">
            <a:avLst/>
          </a:prstGeom>
          <a:noFill/>
        </p:spPr>
        <p:txBody>
          <a:bodyPr wrap="square" rtlCol="0">
            <a:spAutoFit/>
          </a:bodyPr>
          <a:lstStyle/>
          <a:p>
            <a:pPr lvl="0">
              <a:spcBef>
                <a:spcPct val="0"/>
              </a:spcBef>
              <a:defRPr/>
            </a:pPr>
            <a:r>
              <a:rPr lang="en-US" sz="2400" b="1" dirty="0" smtClean="0">
                <a:latin typeface="Arial"/>
                <a:cs typeface="Arial"/>
              </a:rPr>
              <a:t>The Journey Begins</a:t>
            </a:r>
          </a:p>
          <a:p>
            <a:pPr>
              <a:spcBef>
                <a:spcPct val="0"/>
              </a:spcBef>
              <a:defRPr/>
            </a:pPr>
            <a:endParaRPr lang="en-US" dirty="0" smtClean="0">
              <a:solidFill>
                <a:schemeClr val="bg2">
                  <a:lumMod val="10000"/>
                </a:schemeClr>
              </a:solidFill>
              <a:latin typeface="Arial"/>
              <a:cs typeface="Arial"/>
            </a:endParaRPr>
          </a:p>
          <a:p>
            <a:pPr>
              <a:spcBef>
                <a:spcPct val="0"/>
              </a:spcBef>
              <a:spcAft>
                <a:spcPts val="600"/>
              </a:spcAft>
              <a:defRPr/>
            </a:pPr>
            <a:r>
              <a:rPr lang="en-US" dirty="0">
                <a:solidFill>
                  <a:schemeClr val="bg2">
                    <a:lumMod val="10000"/>
                  </a:schemeClr>
                </a:solidFill>
                <a:latin typeface="Arial"/>
                <a:cs typeface="Arial"/>
              </a:rPr>
              <a:t>Based on research by the DSC the predictors of graduate school completion which are supported by the literature (de Valero, 2001), the important indicators for success are: </a:t>
            </a:r>
          </a:p>
          <a:p>
            <a:pPr marL="45720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coursework that encourages </a:t>
            </a:r>
            <a:r>
              <a:rPr lang="en-US" dirty="0" smtClean="0">
                <a:solidFill>
                  <a:schemeClr val="bg2">
                    <a:lumMod val="10000"/>
                  </a:schemeClr>
                </a:solidFill>
                <a:latin typeface="Arial"/>
                <a:cs typeface="Arial"/>
              </a:rPr>
              <a:t>inquiry </a:t>
            </a:r>
            <a:endParaRPr lang="en-US" dirty="0">
              <a:solidFill>
                <a:schemeClr val="bg2">
                  <a:lumMod val="10000"/>
                </a:schemeClr>
              </a:solidFill>
              <a:latin typeface="Arial"/>
              <a:cs typeface="Arial"/>
            </a:endParaRPr>
          </a:p>
          <a:p>
            <a:pPr marL="45720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a constructive relationship with a dissertation </a:t>
            </a:r>
            <a:r>
              <a:rPr lang="en-US" dirty="0" smtClean="0">
                <a:solidFill>
                  <a:schemeClr val="bg2">
                    <a:lumMod val="10000"/>
                  </a:schemeClr>
                </a:solidFill>
                <a:latin typeface="Arial"/>
                <a:cs typeface="Arial"/>
              </a:rPr>
              <a:t>advisor </a:t>
            </a:r>
            <a:endParaRPr lang="en-US" dirty="0">
              <a:solidFill>
                <a:schemeClr val="bg2">
                  <a:lumMod val="10000"/>
                </a:schemeClr>
              </a:solidFill>
              <a:latin typeface="Arial"/>
              <a:cs typeface="Arial"/>
            </a:endParaRPr>
          </a:p>
          <a:p>
            <a:pPr marL="45720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positive departmental </a:t>
            </a:r>
            <a:r>
              <a:rPr lang="en-US" dirty="0" smtClean="0">
                <a:solidFill>
                  <a:schemeClr val="bg2">
                    <a:lumMod val="10000"/>
                  </a:schemeClr>
                </a:solidFill>
                <a:latin typeface="Arial"/>
                <a:cs typeface="Arial"/>
              </a:rPr>
              <a:t>climate </a:t>
            </a:r>
            <a:endParaRPr lang="en-US" dirty="0">
              <a:solidFill>
                <a:schemeClr val="bg2">
                  <a:lumMod val="10000"/>
                </a:schemeClr>
              </a:solidFill>
              <a:latin typeface="Arial"/>
              <a:cs typeface="Arial"/>
            </a:endParaRPr>
          </a:p>
          <a:p>
            <a:pPr marL="45720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orientation, and </a:t>
            </a:r>
            <a:r>
              <a:rPr lang="en-US" dirty="0" smtClean="0">
                <a:solidFill>
                  <a:schemeClr val="bg2">
                    <a:lumMod val="10000"/>
                  </a:schemeClr>
                </a:solidFill>
                <a:latin typeface="Arial"/>
                <a:cs typeface="Arial"/>
              </a:rPr>
              <a:t>advising </a:t>
            </a:r>
            <a:endParaRPr lang="en-US" dirty="0">
              <a:solidFill>
                <a:schemeClr val="bg2">
                  <a:lumMod val="10000"/>
                </a:schemeClr>
              </a:solidFill>
              <a:latin typeface="Arial"/>
              <a:cs typeface="Arial"/>
            </a:endParaRPr>
          </a:p>
          <a:p>
            <a:pPr marL="45720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student participation and peer </a:t>
            </a:r>
            <a:r>
              <a:rPr lang="en-US" dirty="0" smtClean="0">
                <a:solidFill>
                  <a:schemeClr val="bg2">
                    <a:lumMod val="10000"/>
                  </a:schemeClr>
                </a:solidFill>
                <a:latin typeface="Arial"/>
                <a:cs typeface="Arial"/>
              </a:rPr>
              <a:t>support</a:t>
            </a:r>
          </a:p>
          <a:p>
            <a:pPr marL="514350" indent="-285750">
              <a:spcBef>
                <a:spcPct val="0"/>
              </a:spcBef>
              <a:buFont typeface="Wingdings" panose="05000000000000000000" pitchFamily="2" charset="2"/>
              <a:buChar char="§"/>
              <a:defRPr/>
            </a:pPr>
            <a:endParaRPr lang="en-US" dirty="0">
              <a:solidFill>
                <a:schemeClr val="bg2">
                  <a:lumMod val="10000"/>
                </a:schemeClr>
              </a:solidFill>
              <a:latin typeface="Arial"/>
              <a:cs typeface="Arial"/>
            </a:endParaRPr>
          </a:p>
          <a:p>
            <a:pPr>
              <a:spcBef>
                <a:spcPct val="0"/>
              </a:spcBef>
              <a:defRPr/>
            </a:pPr>
            <a:r>
              <a:rPr lang="en-US" dirty="0">
                <a:solidFill>
                  <a:schemeClr val="bg2">
                    <a:lumMod val="10000"/>
                  </a:schemeClr>
                </a:solidFill>
                <a:latin typeface="Arial"/>
                <a:cs typeface="Arial"/>
              </a:rPr>
              <a:t>The program is designed for you to </a:t>
            </a:r>
            <a:r>
              <a:rPr lang="en-US" dirty="0" smtClean="0">
                <a:solidFill>
                  <a:schemeClr val="bg2">
                    <a:lumMod val="10000"/>
                  </a:schemeClr>
                </a:solidFill>
                <a:latin typeface="Arial"/>
                <a:cs typeface="Arial"/>
              </a:rPr>
              <a:t>succeed.  However</a:t>
            </a:r>
            <a:r>
              <a:rPr lang="en-US" dirty="0">
                <a:solidFill>
                  <a:schemeClr val="bg2">
                    <a:lumMod val="10000"/>
                  </a:schemeClr>
                </a:solidFill>
                <a:latin typeface="Arial"/>
                <a:cs typeface="Arial"/>
              </a:rPr>
              <a:t>, the dissertation is one of the most difficult endeavors you will encounter in your lifetime.</a:t>
            </a:r>
          </a:p>
          <a:p>
            <a:pPr>
              <a:spcBef>
                <a:spcPct val="0"/>
              </a:spcBef>
              <a:defRPr/>
            </a:pPr>
            <a:endParaRPr lang="en-US" dirty="0" smtClean="0">
              <a:solidFill>
                <a:schemeClr val="bg2">
                  <a:lumMod val="10000"/>
                </a:schemeClr>
              </a:solidFill>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6991351" y="6214529"/>
            <a:ext cx="1909230" cy="317499"/>
          </a:xfrm>
          <a:prstGeom prst="rect">
            <a:avLst/>
          </a:prstGeom>
        </p:spPr>
        <p:txBody>
          <a:bodyPr vert="horz" lIns="91440" tIns="45720" rIns="91440" bIns="45720" rtlCol="0">
            <a:normAutofit fontScale="85000" lnSpcReduction="10000"/>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en-US" sz="1100" b="1" dirty="0" smtClean="0">
                <a:solidFill>
                  <a:schemeClr val="bg1"/>
                </a:solidFill>
                <a:latin typeface="Arial"/>
                <a:cs typeface="Arial"/>
              </a:rPr>
              <a:t>Navigating the Dissertation  </a:t>
            </a:r>
            <a:r>
              <a:rPr kumimoji="0" lang="en-US" sz="1100" b="1" u="none" strike="noStrike" kern="1200" cap="none" spc="0" normalizeH="0" noProof="0" dirty="0" smtClean="0">
                <a:ln>
                  <a:noFill/>
                </a:ln>
                <a:solidFill>
                  <a:schemeClr val="bg1"/>
                </a:solidFill>
                <a:effectLst/>
                <a:uLnTx/>
                <a:uFillTx/>
                <a:latin typeface="Arial"/>
                <a:ea typeface="+mn-ea"/>
                <a:cs typeface="Arial"/>
              </a:rPr>
              <a:t>|  3</a:t>
            </a:r>
            <a:endParaRPr kumimoji="0" lang="en-US" sz="1100" b="1" u="none" strike="noStrike" kern="1200" cap="none" spc="0" normalizeH="0" baseline="0" noProof="0" dirty="0" smtClean="0">
              <a:ln>
                <a:noFill/>
              </a:ln>
              <a:solidFill>
                <a:schemeClr val="bg1"/>
              </a:solidFill>
              <a:effectLst/>
              <a:uLnTx/>
              <a:uFillTx/>
              <a:latin typeface="Arial"/>
              <a:ea typeface="+mn-ea"/>
              <a:cs typeface="Arial"/>
            </a:endParaRPr>
          </a:p>
        </p:txBody>
      </p:sp>
      <p:sp>
        <p:nvSpPr>
          <p:cNvPr id="3" name="TextBox 2"/>
          <p:cNvSpPr txBox="1"/>
          <p:nvPr/>
        </p:nvSpPr>
        <p:spPr>
          <a:xfrm>
            <a:off x="943687" y="977900"/>
            <a:ext cx="7399800" cy="4832092"/>
          </a:xfrm>
          <a:prstGeom prst="rect">
            <a:avLst/>
          </a:prstGeom>
          <a:noFill/>
        </p:spPr>
        <p:txBody>
          <a:bodyPr wrap="square" rtlCol="0">
            <a:spAutoFit/>
          </a:bodyPr>
          <a:lstStyle/>
          <a:p>
            <a:pPr lvl="0">
              <a:spcBef>
                <a:spcPct val="0"/>
              </a:spcBef>
              <a:defRPr/>
            </a:pPr>
            <a:r>
              <a:rPr lang="en-US" sz="2400" b="1" dirty="0" smtClean="0">
                <a:latin typeface="Arial"/>
                <a:cs typeface="Arial"/>
              </a:rPr>
              <a:t>The Dissertation Process</a:t>
            </a:r>
          </a:p>
          <a:p>
            <a:pPr>
              <a:spcBef>
                <a:spcPct val="0"/>
              </a:spcBef>
              <a:defRPr/>
            </a:pPr>
            <a:endParaRPr lang="en-US" dirty="0" smtClean="0">
              <a:solidFill>
                <a:schemeClr val="bg2">
                  <a:lumMod val="10000"/>
                </a:schemeClr>
              </a:solidFill>
              <a:latin typeface="Arial"/>
              <a:cs typeface="Arial"/>
            </a:endParaRPr>
          </a:p>
          <a:p>
            <a:pPr>
              <a:spcBef>
                <a:spcPct val="0"/>
              </a:spcBef>
              <a:spcAft>
                <a:spcPts val="600"/>
              </a:spcAft>
              <a:defRPr/>
            </a:pPr>
            <a:r>
              <a:rPr lang="en-US" dirty="0">
                <a:solidFill>
                  <a:schemeClr val="bg2">
                    <a:lumMod val="10000"/>
                  </a:schemeClr>
                </a:solidFill>
                <a:latin typeface="Arial"/>
                <a:cs typeface="Arial"/>
              </a:rPr>
              <a:t>While each journey is unique the dissertation consists of three </a:t>
            </a:r>
            <a:r>
              <a:rPr lang="en-US" dirty="0" smtClean="0">
                <a:solidFill>
                  <a:schemeClr val="bg2">
                    <a:lumMod val="10000"/>
                  </a:schemeClr>
                </a:solidFill>
                <a:latin typeface="Arial"/>
                <a:cs typeface="Arial"/>
              </a:rPr>
              <a:t>phases:</a:t>
            </a:r>
            <a:endParaRPr lang="en-US" dirty="0">
              <a:solidFill>
                <a:schemeClr val="bg2">
                  <a:lumMod val="10000"/>
                </a:schemeClr>
              </a:solidFill>
              <a:latin typeface="Arial"/>
              <a:cs typeface="Arial"/>
            </a:endParaRPr>
          </a:p>
          <a:p>
            <a:pPr marL="457200" indent="-22860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The Proposal Defense – </a:t>
            </a:r>
            <a:r>
              <a:rPr lang="en-US" dirty="0" smtClean="0">
                <a:solidFill>
                  <a:schemeClr val="bg2">
                    <a:lumMod val="10000"/>
                  </a:schemeClr>
                </a:solidFill>
                <a:latin typeface="Arial"/>
                <a:cs typeface="Arial"/>
              </a:rPr>
              <a:t>Chapters </a:t>
            </a:r>
            <a:r>
              <a:rPr lang="en-US" dirty="0">
                <a:solidFill>
                  <a:schemeClr val="bg2">
                    <a:lumMod val="10000"/>
                  </a:schemeClr>
                </a:solidFill>
                <a:latin typeface="Arial"/>
                <a:cs typeface="Arial"/>
              </a:rPr>
              <a:t>1, 2 and 3</a:t>
            </a:r>
          </a:p>
          <a:p>
            <a:pPr marL="457200" indent="-22860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IRB/Data Collection and Analysis</a:t>
            </a:r>
          </a:p>
          <a:p>
            <a:pPr marL="457200" indent="-22860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The Dissertation Defense  – Chapters 4 and 5</a:t>
            </a:r>
          </a:p>
          <a:p>
            <a:pPr marL="228600">
              <a:spcBef>
                <a:spcPct val="0"/>
              </a:spcBef>
              <a:defRPr/>
            </a:pPr>
            <a:endParaRPr lang="en-US" dirty="0">
              <a:solidFill>
                <a:schemeClr val="bg2">
                  <a:lumMod val="10000"/>
                </a:schemeClr>
              </a:solidFill>
              <a:latin typeface="Arial"/>
              <a:cs typeface="Arial"/>
            </a:endParaRPr>
          </a:p>
          <a:p>
            <a:pPr>
              <a:spcBef>
                <a:spcPct val="0"/>
              </a:spcBef>
              <a:spcAft>
                <a:spcPts val="600"/>
              </a:spcAft>
              <a:defRPr/>
            </a:pPr>
            <a:r>
              <a:rPr lang="en-US" dirty="0">
                <a:solidFill>
                  <a:schemeClr val="bg2">
                    <a:lumMod val="10000"/>
                  </a:schemeClr>
                </a:solidFill>
                <a:latin typeface="Arial"/>
                <a:cs typeface="Arial"/>
              </a:rPr>
              <a:t>Basic components of a </a:t>
            </a:r>
            <a:r>
              <a:rPr lang="en-US" dirty="0" smtClean="0">
                <a:solidFill>
                  <a:schemeClr val="bg2">
                    <a:lumMod val="10000"/>
                  </a:schemeClr>
                </a:solidFill>
                <a:latin typeface="Arial"/>
                <a:cs typeface="Arial"/>
              </a:rPr>
              <a:t>dissertation:</a:t>
            </a:r>
            <a:endParaRPr lang="en-US" dirty="0">
              <a:solidFill>
                <a:schemeClr val="bg2">
                  <a:lumMod val="10000"/>
                </a:schemeClr>
              </a:solidFill>
              <a:latin typeface="Arial"/>
              <a:cs typeface="Arial"/>
            </a:endParaRPr>
          </a:p>
          <a:p>
            <a:pPr marL="45720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Chapter 1: Overview of the Study</a:t>
            </a:r>
          </a:p>
          <a:p>
            <a:pPr marL="45720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Chapter 2: Literature Review</a:t>
            </a:r>
          </a:p>
          <a:p>
            <a:pPr marL="45720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Chapter 3: Research Methodology</a:t>
            </a:r>
          </a:p>
          <a:p>
            <a:pPr marL="45720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Chapter 4: Research Results</a:t>
            </a:r>
          </a:p>
          <a:p>
            <a:pPr marL="45720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Chapter 5: Discussion of Findings and Conclusion</a:t>
            </a:r>
          </a:p>
          <a:p>
            <a:pPr>
              <a:spcBef>
                <a:spcPct val="0"/>
              </a:spcBef>
              <a:defRPr/>
            </a:pPr>
            <a:endParaRPr lang="en-US" dirty="0" smtClean="0">
              <a:solidFill>
                <a:schemeClr val="bg2">
                  <a:lumMod val="10000"/>
                </a:schemeClr>
              </a:solidFill>
              <a:latin typeface="Arial"/>
              <a:cs typeface="Arial"/>
            </a:endParaRPr>
          </a:p>
        </p:txBody>
      </p:sp>
    </p:spTree>
    <p:extLst>
      <p:ext uri="{BB962C8B-B14F-4D97-AF65-F5344CB8AC3E}">
        <p14:creationId xmlns:p14="http://schemas.microsoft.com/office/powerpoint/2010/main" val="2773209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6991351" y="6214529"/>
            <a:ext cx="1909230" cy="317499"/>
          </a:xfrm>
          <a:prstGeom prst="rect">
            <a:avLst/>
          </a:prstGeom>
        </p:spPr>
        <p:txBody>
          <a:bodyPr vert="horz" lIns="91440" tIns="45720" rIns="91440" bIns="45720" rtlCol="0">
            <a:normAutofit fontScale="85000" lnSpcReduction="10000"/>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en-US" sz="1100" b="1" dirty="0" smtClean="0">
                <a:solidFill>
                  <a:schemeClr val="bg1"/>
                </a:solidFill>
                <a:latin typeface="Arial"/>
                <a:cs typeface="Arial"/>
              </a:rPr>
              <a:t>Navigating the Dissertation  </a:t>
            </a:r>
            <a:r>
              <a:rPr kumimoji="0" lang="en-US" sz="1100" b="1" u="none" strike="noStrike" kern="1200" cap="none" spc="0" normalizeH="0" noProof="0" dirty="0" smtClean="0">
                <a:ln>
                  <a:noFill/>
                </a:ln>
                <a:solidFill>
                  <a:schemeClr val="bg1"/>
                </a:solidFill>
                <a:effectLst/>
                <a:uLnTx/>
                <a:uFillTx/>
                <a:latin typeface="Arial"/>
                <a:ea typeface="+mn-ea"/>
                <a:cs typeface="Arial"/>
              </a:rPr>
              <a:t>|  4</a:t>
            </a:r>
            <a:endParaRPr kumimoji="0" lang="en-US" sz="1100" b="1" u="none" strike="noStrike" kern="1200" cap="none" spc="0" normalizeH="0" baseline="0" noProof="0" dirty="0" smtClean="0">
              <a:ln>
                <a:noFill/>
              </a:ln>
              <a:solidFill>
                <a:schemeClr val="bg1"/>
              </a:solidFill>
              <a:effectLst/>
              <a:uLnTx/>
              <a:uFillTx/>
              <a:latin typeface="Arial"/>
              <a:ea typeface="+mn-ea"/>
              <a:cs typeface="Arial"/>
            </a:endParaRPr>
          </a:p>
        </p:txBody>
      </p:sp>
      <p:sp>
        <p:nvSpPr>
          <p:cNvPr id="3" name="TextBox 2"/>
          <p:cNvSpPr txBox="1"/>
          <p:nvPr/>
        </p:nvSpPr>
        <p:spPr>
          <a:xfrm>
            <a:off x="943687" y="977900"/>
            <a:ext cx="7399800" cy="3508653"/>
          </a:xfrm>
          <a:prstGeom prst="rect">
            <a:avLst/>
          </a:prstGeom>
          <a:noFill/>
        </p:spPr>
        <p:txBody>
          <a:bodyPr wrap="square" rtlCol="0">
            <a:spAutoFit/>
          </a:bodyPr>
          <a:lstStyle/>
          <a:p>
            <a:pPr lvl="0">
              <a:spcBef>
                <a:spcPct val="0"/>
              </a:spcBef>
              <a:defRPr/>
            </a:pPr>
            <a:r>
              <a:rPr lang="en-US" sz="2400" b="1" dirty="0" smtClean="0">
                <a:latin typeface="Arial"/>
                <a:cs typeface="Arial"/>
              </a:rPr>
              <a:t>Proposal Phase</a:t>
            </a:r>
          </a:p>
          <a:p>
            <a:pPr>
              <a:spcBef>
                <a:spcPct val="0"/>
              </a:spcBef>
              <a:defRPr/>
            </a:pPr>
            <a:endParaRPr lang="en-US" dirty="0" smtClean="0">
              <a:solidFill>
                <a:schemeClr val="bg2">
                  <a:lumMod val="10000"/>
                </a:schemeClr>
              </a:solidFill>
              <a:latin typeface="Arial"/>
              <a:cs typeface="Arial"/>
            </a:endParaRPr>
          </a:p>
          <a:p>
            <a:pPr marL="457200" indent="-285750">
              <a:spcBef>
                <a:spcPct val="0"/>
              </a:spcBef>
              <a:buFont typeface="Wingdings" panose="05000000000000000000" pitchFamily="2" charset="2"/>
              <a:buChar char="§"/>
              <a:defRPr/>
            </a:pPr>
            <a:r>
              <a:rPr lang="en-US" dirty="0">
                <a:solidFill>
                  <a:schemeClr val="bg2">
                    <a:lumMod val="10000"/>
                  </a:schemeClr>
                </a:solidFill>
                <a:latin typeface="Arial"/>
                <a:cs typeface="Arial"/>
              </a:rPr>
              <a:t>Selection of a dissertation topic and a dissertation chair/committee. For most of you this occurs during the summer conference when you choose a Thematic Group.</a:t>
            </a:r>
          </a:p>
          <a:p>
            <a:pPr marL="457200" indent="-285750">
              <a:spcBef>
                <a:spcPct val="0"/>
              </a:spcBef>
              <a:buFont typeface="Wingdings" panose="05000000000000000000" pitchFamily="2" charset="2"/>
              <a:buChar char="§"/>
              <a:defRPr/>
            </a:pPr>
            <a:endParaRPr lang="en-US" dirty="0">
              <a:solidFill>
                <a:schemeClr val="bg2">
                  <a:lumMod val="10000"/>
                </a:schemeClr>
              </a:solidFill>
              <a:latin typeface="Arial"/>
              <a:cs typeface="Arial"/>
            </a:endParaRPr>
          </a:p>
          <a:p>
            <a:pPr marL="457200" indent="-285750">
              <a:spcBef>
                <a:spcPct val="0"/>
              </a:spcBef>
              <a:buFont typeface="Wingdings" panose="05000000000000000000" pitchFamily="2" charset="2"/>
              <a:buChar char="§"/>
              <a:defRPr/>
            </a:pPr>
            <a:r>
              <a:rPr lang="en-US" dirty="0">
                <a:solidFill>
                  <a:schemeClr val="bg2">
                    <a:lumMod val="10000"/>
                  </a:schemeClr>
                </a:solidFill>
                <a:latin typeface="Arial"/>
                <a:cs typeface="Arial"/>
              </a:rPr>
              <a:t>Review the literature on your topic, identify a problem to formulate research questions in consultation with chair and thematic group.</a:t>
            </a:r>
          </a:p>
          <a:p>
            <a:pPr marL="457200" indent="-285750">
              <a:spcBef>
                <a:spcPct val="0"/>
              </a:spcBef>
              <a:buFont typeface="Wingdings" panose="05000000000000000000" pitchFamily="2" charset="2"/>
              <a:buChar char="§"/>
              <a:defRPr/>
            </a:pPr>
            <a:endParaRPr lang="en-US" dirty="0" smtClean="0">
              <a:solidFill>
                <a:schemeClr val="bg2">
                  <a:lumMod val="10000"/>
                </a:schemeClr>
              </a:solidFill>
              <a:latin typeface="Arial"/>
              <a:cs typeface="Arial"/>
            </a:endParaRPr>
          </a:p>
          <a:p>
            <a:pPr marL="457200" indent="-285750">
              <a:spcBef>
                <a:spcPct val="0"/>
              </a:spcBef>
              <a:buFont typeface="Wingdings" panose="05000000000000000000" pitchFamily="2" charset="2"/>
              <a:buChar char="§"/>
              <a:defRPr/>
            </a:pPr>
            <a:r>
              <a:rPr lang="en-US" dirty="0">
                <a:solidFill>
                  <a:schemeClr val="bg2">
                    <a:lumMod val="10000"/>
                  </a:schemeClr>
                </a:solidFill>
                <a:latin typeface="Arial"/>
                <a:cs typeface="Arial"/>
              </a:rPr>
              <a:t>Write </a:t>
            </a:r>
            <a:r>
              <a:rPr lang="en-US" dirty="0" smtClean="0">
                <a:solidFill>
                  <a:schemeClr val="bg2">
                    <a:lumMod val="10000"/>
                  </a:schemeClr>
                </a:solidFill>
                <a:latin typeface="Arial"/>
                <a:cs typeface="Arial"/>
              </a:rPr>
              <a:t>Chapters </a:t>
            </a:r>
            <a:r>
              <a:rPr lang="en-US" dirty="0">
                <a:solidFill>
                  <a:schemeClr val="bg2">
                    <a:lumMod val="10000"/>
                  </a:schemeClr>
                </a:solidFill>
                <a:latin typeface="Arial"/>
                <a:cs typeface="Arial"/>
              </a:rPr>
              <a:t>1, 2, </a:t>
            </a:r>
            <a:r>
              <a:rPr lang="en-US" dirty="0" smtClean="0">
                <a:solidFill>
                  <a:schemeClr val="bg2">
                    <a:lumMod val="10000"/>
                  </a:schemeClr>
                </a:solidFill>
                <a:latin typeface="Arial"/>
                <a:cs typeface="Arial"/>
              </a:rPr>
              <a:t>and 3</a:t>
            </a:r>
            <a:r>
              <a:rPr lang="en-US" dirty="0">
                <a:solidFill>
                  <a:schemeClr val="bg2">
                    <a:lumMod val="10000"/>
                  </a:schemeClr>
                </a:solidFill>
                <a:latin typeface="Arial"/>
                <a:cs typeface="Arial"/>
              </a:rPr>
              <a:t>, and develop protocols</a:t>
            </a:r>
          </a:p>
          <a:p>
            <a:pPr marL="457200" indent="-285750">
              <a:spcBef>
                <a:spcPct val="0"/>
              </a:spcBef>
              <a:buFont typeface="Wingdings" panose="05000000000000000000" pitchFamily="2" charset="2"/>
              <a:buChar char="§"/>
              <a:defRPr/>
            </a:pPr>
            <a:endParaRPr lang="en-US" dirty="0" smtClean="0">
              <a:solidFill>
                <a:schemeClr val="bg2">
                  <a:lumMod val="10000"/>
                </a:schemeClr>
              </a:solidFill>
              <a:latin typeface="Arial"/>
              <a:cs typeface="Arial"/>
            </a:endParaRPr>
          </a:p>
          <a:p>
            <a:pPr marL="457200" indent="-285750">
              <a:spcBef>
                <a:spcPct val="0"/>
              </a:spcBef>
              <a:buFont typeface="Wingdings" panose="05000000000000000000" pitchFamily="2" charset="2"/>
              <a:buChar char="§"/>
              <a:defRPr/>
            </a:pPr>
            <a:r>
              <a:rPr lang="en-US" dirty="0">
                <a:solidFill>
                  <a:schemeClr val="bg2">
                    <a:lumMod val="10000"/>
                  </a:schemeClr>
                </a:solidFill>
                <a:latin typeface="Arial"/>
                <a:cs typeface="Arial"/>
              </a:rPr>
              <a:t>Defend </a:t>
            </a:r>
            <a:r>
              <a:rPr lang="en-US" dirty="0" smtClean="0">
                <a:solidFill>
                  <a:schemeClr val="bg2">
                    <a:lumMod val="10000"/>
                  </a:schemeClr>
                </a:solidFill>
                <a:latin typeface="Arial"/>
                <a:cs typeface="Arial"/>
              </a:rPr>
              <a:t>Proposal</a:t>
            </a:r>
            <a:endParaRPr lang="en-US" dirty="0">
              <a:solidFill>
                <a:schemeClr val="bg2">
                  <a:lumMod val="10000"/>
                </a:schemeClr>
              </a:solidFill>
              <a:latin typeface="Arial"/>
              <a:cs typeface="Arial"/>
            </a:endParaRPr>
          </a:p>
        </p:txBody>
      </p:sp>
    </p:spTree>
    <p:extLst>
      <p:ext uri="{BB962C8B-B14F-4D97-AF65-F5344CB8AC3E}">
        <p14:creationId xmlns:p14="http://schemas.microsoft.com/office/powerpoint/2010/main" val="3825445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6991351" y="6214529"/>
            <a:ext cx="1909230" cy="317499"/>
          </a:xfrm>
          <a:prstGeom prst="rect">
            <a:avLst/>
          </a:prstGeom>
        </p:spPr>
        <p:txBody>
          <a:bodyPr vert="horz" lIns="91440" tIns="45720" rIns="91440" bIns="45720" rtlCol="0">
            <a:normAutofit fontScale="85000" lnSpcReduction="10000"/>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en-US" sz="1100" b="1" dirty="0" smtClean="0">
                <a:solidFill>
                  <a:schemeClr val="bg1"/>
                </a:solidFill>
                <a:latin typeface="Arial"/>
                <a:cs typeface="Arial"/>
              </a:rPr>
              <a:t>Navigating the Dissertation  </a:t>
            </a:r>
            <a:r>
              <a:rPr kumimoji="0" lang="en-US" sz="1100" b="1" u="none" strike="noStrike" kern="1200" cap="none" spc="0" normalizeH="0" noProof="0" dirty="0" smtClean="0">
                <a:ln>
                  <a:noFill/>
                </a:ln>
                <a:solidFill>
                  <a:schemeClr val="bg1"/>
                </a:solidFill>
                <a:effectLst/>
                <a:uLnTx/>
                <a:uFillTx/>
                <a:latin typeface="Arial"/>
                <a:ea typeface="+mn-ea"/>
                <a:cs typeface="Arial"/>
              </a:rPr>
              <a:t>|  5</a:t>
            </a:r>
            <a:endParaRPr kumimoji="0" lang="en-US" sz="1100" b="1" u="none" strike="noStrike" kern="1200" cap="none" spc="0" normalizeH="0" baseline="0" noProof="0" dirty="0" smtClean="0">
              <a:ln>
                <a:noFill/>
              </a:ln>
              <a:solidFill>
                <a:schemeClr val="bg1"/>
              </a:solidFill>
              <a:effectLst/>
              <a:uLnTx/>
              <a:uFillTx/>
              <a:latin typeface="Arial"/>
              <a:ea typeface="+mn-ea"/>
              <a:cs typeface="Arial"/>
            </a:endParaRPr>
          </a:p>
        </p:txBody>
      </p:sp>
      <p:sp>
        <p:nvSpPr>
          <p:cNvPr id="3" name="TextBox 2"/>
          <p:cNvSpPr txBox="1"/>
          <p:nvPr/>
        </p:nvSpPr>
        <p:spPr>
          <a:xfrm>
            <a:off x="943687" y="977900"/>
            <a:ext cx="7399800" cy="4062651"/>
          </a:xfrm>
          <a:prstGeom prst="rect">
            <a:avLst/>
          </a:prstGeom>
          <a:noFill/>
        </p:spPr>
        <p:txBody>
          <a:bodyPr wrap="square" rtlCol="0">
            <a:spAutoFit/>
          </a:bodyPr>
          <a:lstStyle/>
          <a:p>
            <a:pPr lvl="0">
              <a:spcBef>
                <a:spcPct val="0"/>
              </a:spcBef>
              <a:defRPr/>
            </a:pPr>
            <a:r>
              <a:rPr lang="en-US" sz="2400" b="1" dirty="0" smtClean="0">
                <a:latin typeface="Arial"/>
                <a:cs typeface="Arial"/>
              </a:rPr>
              <a:t>Dissertation Topic</a:t>
            </a:r>
          </a:p>
          <a:p>
            <a:pPr marL="171450">
              <a:spcBef>
                <a:spcPct val="0"/>
              </a:spcBef>
              <a:defRPr/>
            </a:pPr>
            <a:endParaRPr lang="en-US" dirty="0">
              <a:solidFill>
                <a:schemeClr val="bg2">
                  <a:lumMod val="10000"/>
                </a:schemeClr>
              </a:solidFill>
              <a:latin typeface="Arial"/>
              <a:cs typeface="Arial"/>
            </a:endParaRPr>
          </a:p>
          <a:p>
            <a:pPr>
              <a:spcBef>
                <a:spcPct val="0"/>
              </a:spcBef>
              <a:defRPr/>
            </a:pPr>
            <a:r>
              <a:rPr lang="en-US" dirty="0">
                <a:solidFill>
                  <a:schemeClr val="bg2">
                    <a:lumMod val="10000"/>
                  </a:schemeClr>
                </a:solidFill>
                <a:latin typeface="Arial"/>
                <a:cs typeface="Arial"/>
              </a:rPr>
              <a:t>Originality: </a:t>
            </a:r>
            <a:endParaRPr lang="en-US" dirty="0" smtClean="0">
              <a:solidFill>
                <a:schemeClr val="bg2">
                  <a:lumMod val="10000"/>
                </a:schemeClr>
              </a:solidFill>
              <a:latin typeface="Arial"/>
              <a:cs typeface="Arial"/>
            </a:endParaRPr>
          </a:p>
          <a:p>
            <a:pPr marL="228600">
              <a:spcBef>
                <a:spcPct val="0"/>
              </a:spcBef>
              <a:defRPr/>
            </a:pPr>
            <a:r>
              <a:rPr lang="en-US" dirty="0" smtClean="0">
                <a:solidFill>
                  <a:schemeClr val="bg2">
                    <a:lumMod val="10000"/>
                  </a:schemeClr>
                </a:solidFill>
                <a:latin typeface="Arial"/>
                <a:cs typeface="Arial"/>
              </a:rPr>
              <a:t>Conventional </a:t>
            </a:r>
            <a:r>
              <a:rPr lang="en-US" dirty="0">
                <a:solidFill>
                  <a:schemeClr val="bg2">
                    <a:lumMod val="10000"/>
                  </a:schemeClr>
                </a:solidFill>
                <a:latin typeface="Arial"/>
                <a:cs typeface="Arial"/>
              </a:rPr>
              <a:t>wisdom holds that dissertations should be original work. They should be research studies (gathering of new data or preexisting data or information) that bring new knowledge or understanding to a topic. One of the best ways to know if your study is original is to read widely about your topic. </a:t>
            </a:r>
          </a:p>
          <a:p>
            <a:pPr>
              <a:spcBef>
                <a:spcPct val="0"/>
              </a:spcBef>
              <a:defRPr/>
            </a:pPr>
            <a:endParaRPr lang="en-US" dirty="0" smtClean="0">
              <a:solidFill>
                <a:schemeClr val="bg2">
                  <a:lumMod val="10000"/>
                </a:schemeClr>
              </a:solidFill>
              <a:latin typeface="Arial"/>
              <a:cs typeface="Arial"/>
            </a:endParaRPr>
          </a:p>
          <a:p>
            <a:pPr>
              <a:spcBef>
                <a:spcPct val="0"/>
              </a:spcBef>
              <a:defRPr/>
            </a:pPr>
            <a:r>
              <a:rPr lang="en-US" dirty="0">
                <a:solidFill>
                  <a:schemeClr val="bg2">
                    <a:lumMod val="10000"/>
                  </a:schemeClr>
                </a:solidFill>
                <a:latin typeface="Arial"/>
                <a:cs typeface="Arial"/>
              </a:rPr>
              <a:t>Importance: </a:t>
            </a:r>
            <a:endParaRPr lang="en-US" dirty="0" smtClean="0">
              <a:solidFill>
                <a:schemeClr val="bg2">
                  <a:lumMod val="10000"/>
                </a:schemeClr>
              </a:solidFill>
              <a:latin typeface="Arial"/>
              <a:cs typeface="Arial"/>
            </a:endParaRPr>
          </a:p>
          <a:p>
            <a:pPr marL="228600">
              <a:spcBef>
                <a:spcPct val="0"/>
              </a:spcBef>
              <a:defRPr/>
            </a:pPr>
            <a:r>
              <a:rPr lang="en-US" dirty="0" smtClean="0">
                <a:solidFill>
                  <a:schemeClr val="bg2">
                    <a:lumMod val="10000"/>
                  </a:schemeClr>
                </a:solidFill>
                <a:latin typeface="Arial"/>
                <a:cs typeface="Arial"/>
              </a:rPr>
              <a:t>Not </a:t>
            </a:r>
            <a:r>
              <a:rPr lang="en-US" dirty="0">
                <a:solidFill>
                  <a:schemeClr val="bg2">
                    <a:lumMod val="10000"/>
                  </a:schemeClr>
                </a:solidFill>
                <a:latin typeface="Arial"/>
                <a:cs typeface="Arial"/>
              </a:rPr>
              <a:t>all studies are of great importance, nor should they be. However, the researcher should have some claim that the findings of this study may be of importance in some way toward advancing knowledge and practice</a:t>
            </a:r>
            <a:r>
              <a:rPr lang="en-US" dirty="0" smtClean="0">
                <a:solidFill>
                  <a:schemeClr val="bg2">
                    <a:lumMod val="10000"/>
                  </a:schemeClr>
                </a:solidFill>
                <a:latin typeface="Arial"/>
                <a:cs typeface="Arial"/>
              </a:rPr>
              <a:t>.</a:t>
            </a:r>
            <a:endParaRPr lang="en-US" dirty="0">
              <a:solidFill>
                <a:schemeClr val="bg2">
                  <a:lumMod val="10000"/>
                </a:schemeClr>
              </a:solidFill>
              <a:latin typeface="Arial"/>
              <a:cs typeface="Arial"/>
            </a:endParaRPr>
          </a:p>
        </p:txBody>
      </p:sp>
    </p:spTree>
    <p:extLst>
      <p:ext uri="{BB962C8B-B14F-4D97-AF65-F5344CB8AC3E}">
        <p14:creationId xmlns:p14="http://schemas.microsoft.com/office/powerpoint/2010/main" val="3619380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6991351" y="6214529"/>
            <a:ext cx="1909230" cy="317499"/>
          </a:xfrm>
          <a:prstGeom prst="rect">
            <a:avLst/>
          </a:prstGeom>
        </p:spPr>
        <p:txBody>
          <a:bodyPr vert="horz" lIns="91440" tIns="45720" rIns="91440" bIns="45720" rtlCol="0">
            <a:normAutofit fontScale="85000" lnSpcReduction="10000"/>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en-US" sz="1100" b="1" dirty="0" smtClean="0">
                <a:solidFill>
                  <a:schemeClr val="bg1"/>
                </a:solidFill>
                <a:latin typeface="Arial"/>
                <a:cs typeface="Arial"/>
              </a:rPr>
              <a:t>Navigating the Dissertation  </a:t>
            </a:r>
            <a:r>
              <a:rPr kumimoji="0" lang="en-US" sz="1100" b="1" u="none" strike="noStrike" kern="1200" cap="none" spc="0" normalizeH="0" noProof="0" dirty="0" smtClean="0">
                <a:ln>
                  <a:noFill/>
                </a:ln>
                <a:solidFill>
                  <a:schemeClr val="bg1"/>
                </a:solidFill>
                <a:effectLst/>
                <a:uLnTx/>
                <a:uFillTx/>
                <a:latin typeface="Arial"/>
                <a:ea typeface="+mn-ea"/>
                <a:cs typeface="Arial"/>
              </a:rPr>
              <a:t>|  6</a:t>
            </a:r>
            <a:endParaRPr kumimoji="0" lang="en-US" sz="1100" b="1" u="none" strike="noStrike" kern="1200" cap="none" spc="0" normalizeH="0" baseline="0" noProof="0" dirty="0" smtClean="0">
              <a:ln>
                <a:noFill/>
              </a:ln>
              <a:solidFill>
                <a:schemeClr val="bg1"/>
              </a:solidFill>
              <a:effectLst/>
              <a:uLnTx/>
              <a:uFillTx/>
              <a:latin typeface="Arial"/>
              <a:ea typeface="+mn-ea"/>
              <a:cs typeface="Arial"/>
            </a:endParaRPr>
          </a:p>
        </p:txBody>
      </p:sp>
      <p:sp>
        <p:nvSpPr>
          <p:cNvPr id="3" name="TextBox 2"/>
          <p:cNvSpPr txBox="1"/>
          <p:nvPr/>
        </p:nvSpPr>
        <p:spPr>
          <a:xfrm>
            <a:off x="943687" y="977900"/>
            <a:ext cx="7399800" cy="3539430"/>
          </a:xfrm>
          <a:prstGeom prst="rect">
            <a:avLst/>
          </a:prstGeom>
          <a:noFill/>
        </p:spPr>
        <p:txBody>
          <a:bodyPr wrap="square" rtlCol="0">
            <a:spAutoFit/>
          </a:bodyPr>
          <a:lstStyle/>
          <a:p>
            <a:pPr lvl="0">
              <a:spcBef>
                <a:spcPct val="0"/>
              </a:spcBef>
              <a:defRPr/>
            </a:pPr>
            <a:r>
              <a:rPr lang="en-US" sz="2400" b="1" dirty="0" smtClean="0">
                <a:latin typeface="Arial"/>
                <a:cs typeface="Arial"/>
              </a:rPr>
              <a:t>Research Questions</a:t>
            </a:r>
          </a:p>
          <a:p>
            <a:pPr marL="171450">
              <a:spcBef>
                <a:spcPct val="0"/>
              </a:spcBef>
              <a:defRPr/>
            </a:pPr>
            <a:endParaRPr lang="en-US" dirty="0">
              <a:solidFill>
                <a:schemeClr val="bg2">
                  <a:lumMod val="10000"/>
                </a:schemeClr>
              </a:solidFill>
              <a:latin typeface="Arial"/>
              <a:cs typeface="Arial"/>
            </a:endParaRPr>
          </a:p>
          <a:p>
            <a:pPr>
              <a:spcBef>
                <a:spcPct val="0"/>
              </a:spcBef>
              <a:defRPr/>
            </a:pPr>
            <a:r>
              <a:rPr lang="en-US" dirty="0">
                <a:solidFill>
                  <a:schemeClr val="bg2">
                    <a:lumMod val="10000"/>
                  </a:schemeClr>
                </a:solidFill>
                <a:latin typeface="Arial"/>
                <a:cs typeface="Arial"/>
              </a:rPr>
              <a:t>Your research questions hold the </a:t>
            </a:r>
            <a:r>
              <a:rPr lang="en-US" dirty="0" smtClean="0">
                <a:solidFill>
                  <a:schemeClr val="bg2">
                    <a:lumMod val="10000"/>
                  </a:schemeClr>
                </a:solidFill>
                <a:latin typeface="Arial"/>
                <a:cs typeface="Arial"/>
              </a:rPr>
              <a:t>key; </a:t>
            </a:r>
            <a:r>
              <a:rPr lang="en-US" dirty="0">
                <a:solidFill>
                  <a:schemeClr val="bg2">
                    <a:lumMod val="10000"/>
                  </a:schemeClr>
                </a:solidFill>
                <a:latin typeface="Arial"/>
                <a:cs typeface="Arial"/>
              </a:rPr>
              <a:t>they drive everything</a:t>
            </a:r>
            <a:r>
              <a:rPr lang="en-US" dirty="0" smtClean="0">
                <a:solidFill>
                  <a:schemeClr val="bg2">
                    <a:lumMod val="10000"/>
                  </a:schemeClr>
                </a:solidFill>
                <a:latin typeface="Arial"/>
                <a:cs typeface="Arial"/>
              </a:rPr>
              <a:t>.</a:t>
            </a:r>
          </a:p>
          <a:p>
            <a:pPr>
              <a:spcBef>
                <a:spcPct val="0"/>
              </a:spcBef>
              <a:defRPr/>
            </a:pPr>
            <a:endParaRPr lang="en-US" dirty="0" smtClean="0">
              <a:solidFill>
                <a:schemeClr val="bg2">
                  <a:lumMod val="10000"/>
                </a:schemeClr>
              </a:solidFill>
              <a:latin typeface="Arial"/>
              <a:cs typeface="Arial"/>
            </a:endParaRPr>
          </a:p>
          <a:p>
            <a:pPr marL="45720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They give you the background and rationale for Chapter 1.</a:t>
            </a:r>
          </a:p>
          <a:p>
            <a:pPr marL="45720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They tell you what literature to look at and to include in Chapter 2.</a:t>
            </a:r>
          </a:p>
          <a:p>
            <a:pPr marL="45720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They drive the methodology you select and how you design your study in Chapter 3.</a:t>
            </a:r>
          </a:p>
          <a:p>
            <a:pPr marL="45720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They will guide the organization of your results in Chapter 4.</a:t>
            </a:r>
          </a:p>
          <a:p>
            <a:pPr marL="45720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The answers to your questions will serve as implications for practice in Chapter 5</a:t>
            </a:r>
            <a:r>
              <a:rPr lang="en-US" dirty="0" smtClean="0">
                <a:solidFill>
                  <a:schemeClr val="bg2">
                    <a:lumMod val="10000"/>
                  </a:schemeClr>
                </a:solidFill>
                <a:latin typeface="Arial"/>
                <a:cs typeface="Arial"/>
              </a:rPr>
              <a:t>.</a:t>
            </a:r>
            <a:endParaRPr lang="en-US" dirty="0">
              <a:solidFill>
                <a:schemeClr val="bg2">
                  <a:lumMod val="10000"/>
                </a:schemeClr>
              </a:solidFill>
              <a:latin typeface="Arial"/>
              <a:cs typeface="Arial"/>
            </a:endParaRPr>
          </a:p>
        </p:txBody>
      </p:sp>
    </p:spTree>
    <p:extLst>
      <p:ext uri="{BB962C8B-B14F-4D97-AF65-F5344CB8AC3E}">
        <p14:creationId xmlns:p14="http://schemas.microsoft.com/office/powerpoint/2010/main" val="1770339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6991351" y="6214529"/>
            <a:ext cx="1909230" cy="317499"/>
          </a:xfrm>
          <a:prstGeom prst="rect">
            <a:avLst/>
          </a:prstGeom>
        </p:spPr>
        <p:txBody>
          <a:bodyPr vert="horz" lIns="91440" tIns="45720" rIns="91440" bIns="45720" rtlCol="0">
            <a:normAutofit fontScale="85000" lnSpcReduction="10000"/>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en-US" sz="1100" b="1" dirty="0" smtClean="0">
                <a:solidFill>
                  <a:schemeClr val="bg1"/>
                </a:solidFill>
                <a:latin typeface="Arial"/>
                <a:cs typeface="Arial"/>
              </a:rPr>
              <a:t>Navigating the Dissertation  </a:t>
            </a:r>
            <a:r>
              <a:rPr kumimoji="0" lang="en-US" sz="1100" b="1" u="none" strike="noStrike" kern="1200" cap="none" spc="0" normalizeH="0" noProof="0" dirty="0" smtClean="0">
                <a:ln>
                  <a:noFill/>
                </a:ln>
                <a:solidFill>
                  <a:schemeClr val="bg1"/>
                </a:solidFill>
                <a:effectLst/>
                <a:uLnTx/>
                <a:uFillTx/>
                <a:latin typeface="Arial"/>
                <a:ea typeface="+mn-ea"/>
                <a:cs typeface="Arial"/>
              </a:rPr>
              <a:t>|  7</a:t>
            </a:r>
            <a:endParaRPr kumimoji="0" lang="en-US" sz="1100" b="1" u="none" strike="noStrike" kern="1200" cap="none" spc="0" normalizeH="0" baseline="0" noProof="0" dirty="0" smtClean="0">
              <a:ln>
                <a:noFill/>
              </a:ln>
              <a:solidFill>
                <a:schemeClr val="bg1"/>
              </a:solidFill>
              <a:effectLst/>
              <a:uLnTx/>
              <a:uFillTx/>
              <a:latin typeface="Arial"/>
              <a:ea typeface="+mn-ea"/>
              <a:cs typeface="Arial"/>
            </a:endParaRPr>
          </a:p>
        </p:txBody>
      </p:sp>
      <p:sp>
        <p:nvSpPr>
          <p:cNvPr id="3" name="TextBox 2"/>
          <p:cNvSpPr txBox="1"/>
          <p:nvPr/>
        </p:nvSpPr>
        <p:spPr>
          <a:xfrm>
            <a:off x="943687" y="977900"/>
            <a:ext cx="7399800" cy="4601260"/>
          </a:xfrm>
          <a:prstGeom prst="rect">
            <a:avLst/>
          </a:prstGeom>
          <a:noFill/>
        </p:spPr>
        <p:txBody>
          <a:bodyPr wrap="square" rtlCol="0">
            <a:spAutoFit/>
          </a:bodyPr>
          <a:lstStyle/>
          <a:p>
            <a:pPr lvl="0">
              <a:spcBef>
                <a:spcPct val="0"/>
              </a:spcBef>
              <a:defRPr/>
            </a:pPr>
            <a:r>
              <a:rPr lang="en-US" sz="2400" b="1" dirty="0" smtClean="0">
                <a:latin typeface="Arial"/>
                <a:cs typeface="Arial"/>
              </a:rPr>
              <a:t>IRB, Data Collection, and Analysis</a:t>
            </a:r>
          </a:p>
          <a:p>
            <a:pPr marL="171450">
              <a:spcBef>
                <a:spcPct val="0"/>
              </a:spcBef>
              <a:defRPr/>
            </a:pPr>
            <a:endParaRPr lang="en-US" dirty="0">
              <a:solidFill>
                <a:schemeClr val="bg2">
                  <a:lumMod val="10000"/>
                </a:schemeClr>
              </a:solidFill>
              <a:latin typeface="Arial"/>
              <a:cs typeface="Arial"/>
            </a:endParaRP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Before you can begin to </a:t>
            </a:r>
            <a:r>
              <a:rPr lang="en-US" dirty="0" smtClean="0">
                <a:solidFill>
                  <a:schemeClr val="bg2">
                    <a:lumMod val="10000"/>
                  </a:schemeClr>
                </a:solidFill>
                <a:latin typeface="Arial"/>
                <a:cs typeface="Arial"/>
              </a:rPr>
              <a:t>collect </a:t>
            </a:r>
            <a:r>
              <a:rPr lang="en-US" dirty="0">
                <a:solidFill>
                  <a:schemeClr val="bg2">
                    <a:lumMod val="10000"/>
                  </a:schemeClr>
                </a:solidFill>
                <a:latin typeface="Arial"/>
                <a:cs typeface="Arial"/>
              </a:rPr>
              <a:t>your data you must complete the IRB process</a:t>
            </a:r>
            <a:r>
              <a:rPr lang="en-US" dirty="0" smtClean="0">
                <a:solidFill>
                  <a:schemeClr val="bg2">
                    <a:lumMod val="10000"/>
                  </a:schemeClr>
                </a:solidFill>
                <a:latin typeface="Arial"/>
                <a:cs typeface="Arial"/>
              </a:rPr>
              <a:t>.</a:t>
            </a:r>
          </a:p>
          <a:p>
            <a:pPr marL="685800" indent="-285750">
              <a:spcBef>
                <a:spcPct val="0"/>
              </a:spcBef>
              <a:spcAft>
                <a:spcPts val="600"/>
              </a:spcAft>
              <a:buFont typeface="Arial" panose="020B0604020202020204" pitchFamily="34" charset="0"/>
              <a:buChar char="–"/>
              <a:tabLst>
                <a:tab pos="685800" algn="l"/>
              </a:tabLst>
              <a:defRPr/>
            </a:pPr>
            <a:r>
              <a:rPr lang="en-US" dirty="0">
                <a:solidFill>
                  <a:schemeClr val="bg2">
                    <a:lumMod val="10000"/>
                  </a:schemeClr>
                </a:solidFill>
                <a:latin typeface="Arial"/>
                <a:cs typeface="Arial"/>
              </a:rPr>
              <a:t>Institutional Review Board (can be individual or as a thematic group). </a:t>
            </a:r>
          </a:p>
          <a:p>
            <a:pPr marL="685800" indent="-285750">
              <a:spcBef>
                <a:spcPct val="0"/>
              </a:spcBef>
              <a:spcAft>
                <a:spcPts val="600"/>
              </a:spcAft>
              <a:buFont typeface="Arial" panose="020B0604020202020204" pitchFamily="34" charset="0"/>
              <a:buChar char="–"/>
              <a:tabLst>
                <a:tab pos="685800" algn="l"/>
              </a:tabLst>
              <a:defRPr/>
            </a:pPr>
            <a:r>
              <a:rPr lang="en-US" dirty="0">
                <a:solidFill>
                  <a:schemeClr val="bg2">
                    <a:lumMod val="10000"/>
                  </a:schemeClr>
                </a:solidFill>
                <a:latin typeface="Arial"/>
                <a:cs typeface="Arial"/>
              </a:rPr>
              <a:t>Protocols are required to complete the IRB (surveys, interview questions, observation sheets, etc.)</a:t>
            </a:r>
          </a:p>
          <a:p>
            <a:pPr marL="285750" indent="-285750">
              <a:spcBef>
                <a:spcPct val="0"/>
              </a:spcBef>
              <a:spcAft>
                <a:spcPts val="600"/>
              </a:spcAft>
              <a:buFont typeface="Wingdings" panose="05000000000000000000" pitchFamily="2" charset="2"/>
              <a:buChar char="§"/>
              <a:defRPr/>
            </a:pPr>
            <a:r>
              <a:rPr lang="en-US" dirty="0" smtClean="0">
                <a:solidFill>
                  <a:schemeClr val="bg2">
                    <a:lumMod val="10000"/>
                  </a:schemeClr>
                </a:solidFill>
                <a:latin typeface="Arial"/>
                <a:cs typeface="Arial"/>
              </a:rPr>
              <a:t>Have </a:t>
            </a:r>
            <a:r>
              <a:rPr lang="en-US" dirty="0">
                <a:solidFill>
                  <a:schemeClr val="bg2">
                    <a:lumMod val="10000"/>
                  </a:schemeClr>
                </a:solidFill>
                <a:latin typeface="Arial"/>
                <a:cs typeface="Arial"/>
              </a:rPr>
              <a:t>a plan and work your plan for data collection.</a:t>
            </a: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When you have completed your data </a:t>
            </a:r>
            <a:r>
              <a:rPr lang="en-US" dirty="0" smtClean="0">
                <a:solidFill>
                  <a:schemeClr val="bg2">
                    <a:lumMod val="10000"/>
                  </a:schemeClr>
                </a:solidFill>
                <a:latin typeface="Arial"/>
                <a:cs typeface="Arial"/>
              </a:rPr>
              <a:t>collection, </a:t>
            </a:r>
            <a:r>
              <a:rPr lang="en-US" dirty="0">
                <a:solidFill>
                  <a:schemeClr val="bg2">
                    <a:lumMod val="10000"/>
                  </a:schemeClr>
                </a:solidFill>
                <a:latin typeface="Arial"/>
                <a:cs typeface="Arial"/>
              </a:rPr>
              <a:t>you can then begin the analysis.</a:t>
            </a: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Plan for transcribing your interviews.</a:t>
            </a: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Plan time for running and rerunning your analysis.</a:t>
            </a:r>
          </a:p>
          <a:p>
            <a:pPr>
              <a:spcBef>
                <a:spcPct val="0"/>
              </a:spcBef>
              <a:defRPr/>
            </a:pPr>
            <a:endParaRPr lang="en-US" dirty="0">
              <a:solidFill>
                <a:schemeClr val="bg2">
                  <a:lumMod val="10000"/>
                </a:schemeClr>
              </a:solidFill>
              <a:latin typeface="Arial"/>
              <a:cs typeface="Arial"/>
            </a:endParaRPr>
          </a:p>
        </p:txBody>
      </p:sp>
    </p:spTree>
    <p:extLst>
      <p:ext uri="{BB962C8B-B14F-4D97-AF65-F5344CB8AC3E}">
        <p14:creationId xmlns:p14="http://schemas.microsoft.com/office/powerpoint/2010/main" val="1646225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6991351" y="6214529"/>
            <a:ext cx="1909230" cy="317499"/>
          </a:xfrm>
          <a:prstGeom prst="rect">
            <a:avLst/>
          </a:prstGeom>
        </p:spPr>
        <p:txBody>
          <a:bodyPr vert="horz" lIns="91440" tIns="45720" rIns="91440" bIns="45720" rtlCol="0">
            <a:normAutofit fontScale="85000" lnSpcReduction="10000"/>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en-US" sz="1100" b="1" dirty="0" smtClean="0">
                <a:solidFill>
                  <a:schemeClr val="bg1"/>
                </a:solidFill>
                <a:latin typeface="Arial"/>
                <a:cs typeface="Arial"/>
              </a:rPr>
              <a:t>Navigating the Dissertation  </a:t>
            </a:r>
            <a:r>
              <a:rPr kumimoji="0" lang="en-US" sz="1100" b="1" u="none" strike="noStrike" kern="1200" cap="none" spc="0" normalizeH="0" noProof="0" dirty="0" smtClean="0">
                <a:ln>
                  <a:noFill/>
                </a:ln>
                <a:solidFill>
                  <a:schemeClr val="bg1"/>
                </a:solidFill>
                <a:effectLst/>
                <a:uLnTx/>
                <a:uFillTx/>
                <a:latin typeface="Arial"/>
                <a:ea typeface="+mn-ea"/>
                <a:cs typeface="Arial"/>
              </a:rPr>
              <a:t>|  8</a:t>
            </a:r>
            <a:endParaRPr kumimoji="0" lang="en-US" sz="1100" b="1" u="none" strike="noStrike" kern="1200" cap="none" spc="0" normalizeH="0" baseline="0" noProof="0" dirty="0" smtClean="0">
              <a:ln>
                <a:noFill/>
              </a:ln>
              <a:solidFill>
                <a:schemeClr val="bg1"/>
              </a:solidFill>
              <a:effectLst/>
              <a:uLnTx/>
              <a:uFillTx/>
              <a:latin typeface="Arial"/>
              <a:ea typeface="+mn-ea"/>
              <a:cs typeface="Arial"/>
            </a:endParaRPr>
          </a:p>
        </p:txBody>
      </p:sp>
      <p:sp>
        <p:nvSpPr>
          <p:cNvPr id="3" name="TextBox 2"/>
          <p:cNvSpPr txBox="1"/>
          <p:nvPr/>
        </p:nvSpPr>
        <p:spPr>
          <a:xfrm>
            <a:off x="943687" y="977900"/>
            <a:ext cx="7399800" cy="2785378"/>
          </a:xfrm>
          <a:prstGeom prst="rect">
            <a:avLst/>
          </a:prstGeom>
          <a:noFill/>
        </p:spPr>
        <p:txBody>
          <a:bodyPr wrap="square" rtlCol="0">
            <a:spAutoFit/>
          </a:bodyPr>
          <a:lstStyle/>
          <a:p>
            <a:pPr lvl="0">
              <a:spcBef>
                <a:spcPct val="0"/>
              </a:spcBef>
              <a:defRPr/>
            </a:pPr>
            <a:r>
              <a:rPr lang="en-US" sz="2400" b="1" dirty="0" smtClean="0">
                <a:latin typeface="Arial"/>
                <a:cs typeface="Arial"/>
              </a:rPr>
              <a:t>Dissertation Phase</a:t>
            </a:r>
          </a:p>
          <a:p>
            <a:pPr marL="171450">
              <a:spcBef>
                <a:spcPct val="0"/>
              </a:spcBef>
              <a:defRPr/>
            </a:pPr>
            <a:endParaRPr lang="en-US" dirty="0">
              <a:solidFill>
                <a:schemeClr val="bg2">
                  <a:lumMod val="10000"/>
                </a:schemeClr>
              </a:solidFill>
              <a:latin typeface="Arial"/>
              <a:cs typeface="Arial"/>
            </a:endParaRP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Write </a:t>
            </a:r>
            <a:r>
              <a:rPr lang="en-US" dirty="0" smtClean="0">
                <a:solidFill>
                  <a:schemeClr val="bg2">
                    <a:lumMod val="10000"/>
                  </a:schemeClr>
                </a:solidFill>
                <a:latin typeface="Arial"/>
                <a:cs typeface="Arial"/>
              </a:rPr>
              <a:t>Chapters </a:t>
            </a:r>
            <a:r>
              <a:rPr lang="en-US" dirty="0">
                <a:solidFill>
                  <a:schemeClr val="bg2">
                    <a:lumMod val="10000"/>
                  </a:schemeClr>
                </a:solidFill>
                <a:latin typeface="Arial"/>
                <a:cs typeface="Arial"/>
              </a:rPr>
              <a:t>4 and 5</a:t>
            </a: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Dissertation chair approves complete dissertation</a:t>
            </a: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Submit dissertation to committee members</a:t>
            </a: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Dissertation Defense</a:t>
            </a: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Complete any revisions</a:t>
            </a:r>
          </a:p>
          <a:p>
            <a:pPr marL="28575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Upload to </a:t>
            </a:r>
            <a:r>
              <a:rPr lang="en-US" dirty="0" smtClean="0">
                <a:solidFill>
                  <a:schemeClr val="bg2">
                    <a:lumMod val="10000"/>
                  </a:schemeClr>
                </a:solidFill>
                <a:latin typeface="Arial"/>
                <a:cs typeface="Arial"/>
              </a:rPr>
              <a:t>the Graduate </a:t>
            </a:r>
            <a:r>
              <a:rPr lang="en-US" dirty="0">
                <a:solidFill>
                  <a:schemeClr val="bg2">
                    <a:lumMod val="10000"/>
                  </a:schemeClr>
                </a:solidFill>
                <a:latin typeface="Arial"/>
                <a:cs typeface="Arial"/>
              </a:rPr>
              <a:t>School </a:t>
            </a:r>
          </a:p>
        </p:txBody>
      </p:sp>
    </p:spTree>
    <p:extLst>
      <p:ext uri="{BB962C8B-B14F-4D97-AF65-F5344CB8AC3E}">
        <p14:creationId xmlns:p14="http://schemas.microsoft.com/office/powerpoint/2010/main" val="2575292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6991351" y="6214529"/>
            <a:ext cx="1909230" cy="317499"/>
          </a:xfrm>
          <a:prstGeom prst="rect">
            <a:avLst/>
          </a:prstGeom>
        </p:spPr>
        <p:txBody>
          <a:bodyPr vert="horz" lIns="91440" tIns="45720" rIns="91440" bIns="45720" rtlCol="0">
            <a:normAutofit fontScale="85000" lnSpcReduction="10000"/>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en-US" sz="1100" b="1" dirty="0" smtClean="0">
                <a:solidFill>
                  <a:schemeClr val="bg1"/>
                </a:solidFill>
                <a:latin typeface="Arial"/>
                <a:cs typeface="Arial"/>
              </a:rPr>
              <a:t>Navigating the Dissertation  </a:t>
            </a:r>
            <a:r>
              <a:rPr kumimoji="0" lang="en-US" sz="1100" b="1" u="none" strike="noStrike" kern="1200" cap="none" spc="0" normalizeH="0" noProof="0" dirty="0" smtClean="0">
                <a:ln>
                  <a:noFill/>
                </a:ln>
                <a:solidFill>
                  <a:schemeClr val="bg1"/>
                </a:solidFill>
                <a:effectLst/>
                <a:uLnTx/>
                <a:uFillTx/>
                <a:latin typeface="Arial"/>
                <a:ea typeface="+mn-ea"/>
                <a:cs typeface="Arial"/>
              </a:rPr>
              <a:t>|  9</a:t>
            </a:r>
            <a:endParaRPr kumimoji="0" lang="en-US" sz="1100" b="1" u="none" strike="noStrike" kern="1200" cap="none" spc="0" normalizeH="0" baseline="0" noProof="0" dirty="0" smtClean="0">
              <a:ln>
                <a:noFill/>
              </a:ln>
              <a:solidFill>
                <a:schemeClr val="bg1"/>
              </a:solidFill>
              <a:effectLst/>
              <a:uLnTx/>
              <a:uFillTx/>
              <a:latin typeface="Arial"/>
              <a:ea typeface="+mn-ea"/>
              <a:cs typeface="Arial"/>
            </a:endParaRPr>
          </a:p>
        </p:txBody>
      </p:sp>
      <p:sp>
        <p:nvSpPr>
          <p:cNvPr id="6" name="TextBox 5"/>
          <p:cNvSpPr txBox="1"/>
          <p:nvPr/>
        </p:nvSpPr>
        <p:spPr>
          <a:xfrm>
            <a:off x="943687" y="977900"/>
            <a:ext cx="7399800" cy="4093428"/>
          </a:xfrm>
          <a:prstGeom prst="rect">
            <a:avLst/>
          </a:prstGeom>
          <a:noFill/>
        </p:spPr>
        <p:txBody>
          <a:bodyPr wrap="square" rtlCol="0">
            <a:spAutoFit/>
          </a:bodyPr>
          <a:lstStyle/>
          <a:p>
            <a:pPr lvl="0">
              <a:spcBef>
                <a:spcPct val="0"/>
              </a:spcBef>
              <a:defRPr/>
            </a:pPr>
            <a:r>
              <a:rPr lang="en-US" sz="2400" b="1" dirty="0" smtClean="0">
                <a:latin typeface="Arial"/>
                <a:cs typeface="Arial"/>
              </a:rPr>
              <a:t>The Writing Process</a:t>
            </a:r>
          </a:p>
          <a:p>
            <a:pPr marL="171450">
              <a:spcBef>
                <a:spcPct val="0"/>
              </a:spcBef>
              <a:defRPr/>
            </a:pPr>
            <a:endParaRPr lang="en-US" dirty="0">
              <a:solidFill>
                <a:schemeClr val="bg2">
                  <a:lumMod val="10000"/>
                </a:schemeClr>
              </a:solidFill>
              <a:latin typeface="Arial"/>
              <a:cs typeface="Arial"/>
            </a:endParaRPr>
          </a:p>
          <a:p>
            <a:pPr>
              <a:spcBef>
                <a:spcPct val="0"/>
              </a:spcBef>
              <a:defRPr/>
            </a:pPr>
            <a:r>
              <a:rPr lang="en-US" dirty="0">
                <a:solidFill>
                  <a:schemeClr val="bg2">
                    <a:lumMod val="10000"/>
                  </a:schemeClr>
                </a:solidFill>
                <a:latin typeface="Arial"/>
                <a:cs typeface="Arial"/>
              </a:rPr>
              <a:t>Putting a proposal or dissertation together is a continuous process.</a:t>
            </a:r>
          </a:p>
          <a:p>
            <a:pPr>
              <a:spcBef>
                <a:spcPct val="0"/>
              </a:spcBef>
              <a:defRPr/>
            </a:pPr>
            <a:endParaRPr lang="en-US" dirty="0" smtClean="0">
              <a:solidFill>
                <a:schemeClr val="bg2">
                  <a:lumMod val="10000"/>
                </a:schemeClr>
              </a:solidFill>
              <a:latin typeface="Arial"/>
              <a:cs typeface="Arial"/>
            </a:endParaRPr>
          </a:p>
          <a:p>
            <a:pPr marL="45720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You research a topic and begin conceptualizing your topic based on your thematic group focus.</a:t>
            </a:r>
          </a:p>
          <a:p>
            <a:pPr marL="45720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It is an academic discourse with your chair.</a:t>
            </a:r>
          </a:p>
          <a:p>
            <a:pPr marL="45720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Unlike turning in a paper for class, you have to approach the dissertation in pieces and continuously revisit a section based on the stage of the process.</a:t>
            </a:r>
          </a:p>
          <a:p>
            <a:pPr marL="45720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Seek support through the DSC, peers, faculty chair, colleagues, and friends.</a:t>
            </a:r>
          </a:p>
          <a:p>
            <a:pPr marL="457200" indent="-285750">
              <a:spcBef>
                <a:spcPct val="0"/>
              </a:spcBef>
              <a:spcAft>
                <a:spcPts val="600"/>
              </a:spcAft>
              <a:buFont typeface="Wingdings" panose="05000000000000000000" pitchFamily="2" charset="2"/>
              <a:buChar char="§"/>
              <a:defRPr/>
            </a:pPr>
            <a:r>
              <a:rPr lang="en-US" dirty="0">
                <a:solidFill>
                  <a:schemeClr val="bg2">
                    <a:lumMod val="10000"/>
                  </a:schemeClr>
                </a:solidFill>
                <a:latin typeface="Arial"/>
                <a:cs typeface="Arial"/>
              </a:rPr>
              <a:t>The best dissertation is a completed dissertation.</a:t>
            </a:r>
          </a:p>
        </p:txBody>
      </p:sp>
    </p:spTree>
    <p:extLst>
      <p:ext uri="{BB962C8B-B14F-4D97-AF65-F5344CB8AC3E}">
        <p14:creationId xmlns:p14="http://schemas.microsoft.com/office/powerpoint/2010/main" val="3935897756"/>
      </p:ext>
    </p:extLst>
  </p:cSld>
  <p:clrMapOvr>
    <a:masterClrMapping/>
  </p:clrMapOvr>
</p:sld>
</file>

<file path=ppt/theme/theme1.xml><?xml version="1.0" encoding="utf-8"?>
<a:theme xmlns:a="http://schemas.openxmlformats.org/drawingml/2006/main" name="Office Theme">
  <a:themeElements>
    <a:clrScheme name="Custom 23">
      <a:dk1>
        <a:srgbClr val="99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Rossier_R1</Template>
  <TotalTime>49</TotalTime>
  <Words>1324</Words>
  <Application>Microsoft Office PowerPoint</Application>
  <PresentationFormat>On-screen Show (4:3)</PresentationFormat>
  <Paragraphs>168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tharding</dc:creator>
  <cp:lastModifiedBy>Fischer</cp:lastModifiedBy>
  <cp:revision>12</cp:revision>
  <cp:lastPrinted>2012-02-07T18:57:58Z</cp:lastPrinted>
  <dcterms:created xsi:type="dcterms:W3CDTF">2012-05-25T18:30:46Z</dcterms:created>
  <dcterms:modified xsi:type="dcterms:W3CDTF">2014-09-08T14:54:19Z</dcterms:modified>
</cp:coreProperties>
</file>